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0" r:id="rId1"/>
  </p:sldMasterIdLst>
  <p:notesMasterIdLst>
    <p:notesMasterId r:id="rId18"/>
  </p:notesMasterIdLst>
  <p:sldIdLst>
    <p:sldId id="259" r:id="rId2"/>
    <p:sldId id="277" r:id="rId3"/>
    <p:sldId id="261" r:id="rId4"/>
    <p:sldId id="262" r:id="rId5"/>
    <p:sldId id="260" r:id="rId6"/>
    <p:sldId id="263" r:id="rId7"/>
    <p:sldId id="264" r:id="rId8"/>
    <p:sldId id="265" r:id="rId9"/>
    <p:sldId id="266" r:id="rId10"/>
    <p:sldId id="268" r:id="rId11"/>
    <p:sldId id="267" r:id="rId12"/>
    <p:sldId id="270" r:id="rId13"/>
    <p:sldId id="271" r:id="rId14"/>
    <p:sldId id="269" r:id="rId15"/>
    <p:sldId id="272" r:id="rId16"/>
    <p:sldId id="276" r:id="rId1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75" autoAdjust="0"/>
    <p:restoredTop sz="94660"/>
  </p:normalViewPr>
  <p:slideViewPr>
    <p:cSldViewPr>
      <p:cViewPr varScale="1">
        <p:scale>
          <a:sx n="93" d="100"/>
          <a:sy n="93" d="100"/>
        </p:scale>
        <p:origin x="1253" y="8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15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628EB8-949E-4A49-BCFC-D69CB43FA443}" type="datetimeFigureOut">
              <a:rPr lang="es-ES" smtClean="0"/>
              <a:t>01/10/2021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26A500-1DA6-4541-BE61-DEBA7B33047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66110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B3E386-8804-4B0A-BC3D-769F3C33E8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945F91B-E40E-4C91-8E54-D1DE8E35E2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3766D6E-95B2-43AC-AB37-FB84B126F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CA31-DE7F-48F6-8F07-6351403BCB4B}" type="datetimeFigureOut">
              <a:rPr lang="es-ES" smtClean="0"/>
              <a:t>01/10/2021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BB79AD8-321F-4A18-8EAF-9B6D0CE32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D6F6CC-BD14-449F-BF43-2DE5BC5BF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/>
              <a:t>Nº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955778817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ABB029-5420-46A3-B778-9218C4C8E4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033BE22-D052-4385-926B-645D547C4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FB3FEB-0F87-4009-A4FC-1068A41A2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CA31-DE7F-48F6-8F07-6351403BCB4B}" type="datetimeFigureOut">
              <a:rPr lang="es-ES" smtClean="0"/>
              <a:t>01/10/2021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3659E1-5016-4549-BF56-50D3BCE8A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19F337-AFFB-40F0-95DF-42AF7C027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/>
              <a:t>Nº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66251319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0C20E80-6196-41BA-8C01-7484E33D0C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284DA41-A97B-4604-82F8-96778B9BB1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688B93-2EC1-4F8D-AEB9-5ECE616AA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CA31-DE7F-48F6-8F07-6351403BCB4B}" type="datetimeFigureOut">
              <a:rPr lang="es-ES" smtClean="0"/>
              <a:t>01/10/2021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682D0EF-DF1A-4F63-8BB3-67E359D77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12AF8F-6EAA-46FE-96B1-A8B899012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/>
              <a:t>Nº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78476036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916832"/>
            <a:ext cx="7315200" cy="1944215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tx1"/>
                </a:solidFill>
              </a:defRPr>
            </a:lvl1pPr>
          </a:lstStyle>
          <a:p>
            <a:r>
              <a:rPr lang="es-ES" dirty="0"/>
              <a:t>HAGA CLIC PARA MODIFICAR EL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735796" y="5013176"/>
            <a:ext cx="3672408" cy="720080"/>
          </a:xfrm>
        </p:spPr>
        <p:txBody>
          <a:bodyPr>
            <a:normAutofit/>
          </a:bodyPr>
          <a:lstStyle>
            <a:lvl1pPr marL="0" indent="0" algn="ctr">
              <a:buNone/>
              <a:defRPr sz="1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/>
              <a:t>Profesor / Curso académico:</a:t>
            </a:r>
            <a:endParaRPr lang="en-US" dirty="0"/>
          </a:p>
        </p:txBody>
      </p:sp>
      <p:sp>
        <p:nvSpPr>
          <p:cNvPr id="20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914400" y="4077072"/>
            <a:ext cx="7315200" cy="526424"/>
          </a:xfrm>
        </p:spPr>
        <p:txBody>
          <a:bodyPr anchor="ctr"/>
          <a:lstStyle>
            <a:lvl1pPr marL="0" indent="0" algn="ctr">
              <a:buNone/>
              <a:defRPr sz="2000">
                <a:solidFill>
                  <a:schemeClr val="accent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ASIGNATURA</a:t>
            </a:r>
          </a:p>
        </p:txBody>
      </p:sp>
      <p:pic>
        <p:nvPicPr>
          <p:cNvPr id="4" name="Picture 2" descr="C:\Users\eva.perandones\Downloads\default-logo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8177" y="525827"/>
            <a:ext cx="2607646" cy="968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7670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9"/>
          <p:cNvSpPr/>
          <p:nvPr userDrawn="1"/>
        </p:nvSpPr>
        <p:spPr>
          <a:xfrm>
            <a:off x="8435268" y="213845"/>
            <a:ext cx="86236" cy="792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0"/>
          <p:cNvSpPr/>
          <p:nvPr userDrawn="1"/>
        </p:nvSpPr>
        <p:spPr>
          <a:xfrm>
            <a:off x="8569419" y="213845"/>
            <a:ext cx="576072" cy="792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54487" y="476672"/>
            <a:ext cx="3600400" cy="301227"/>
          </a:xfrm>
          <a:prstGeom prst="rect">
            <a:avLst/>
          </a:prstGeom>
        </p:spPr>
        <p:txBody>
          <a:bodyPr vert="horz" lIns="91440" tIns="0" rIns="91440" bIns="45720" rtlCol="0" anchor="ctr"/>
          <a:lstStyle>
            <a:lvl1pPr algn="r">
              <a:defRPr sz="1200">
                <a:solidFill>
                  <a:schemeClr val="tx2">
                    <a:lumMod val="85000"/>
                  </a:schemeClr>
                </a:solidFill>
              </a:defRPr>
            </a:lvl1pPr>
          </a:lstStyle>
          <a:p>
            <a:r>
              <a:rPr lang="es-ES" dirty="0"/>
              <a:t>Asignatura/Tema</a:t>
            </a:r>
          </a:p>
        </p:txBody>
      </p:sp>
      <p:sp>
        <p:nvSpPr>
          <p:cNvPr id="16" name="15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18" name="5 Marcador de número de diapositiva"/>
          <p:cNvSpPr txBox="1">
            <a:spLocks/>
          </p:cNvSpPr>
          <p:nvPr userDrawn="1"/>
        </p:nvSpPr>
        <p:spPr>
          <a:xfrm>
            <a:off x="8532438" y="404664"/>
            <a:ext cx="596305" cy="365125"/>
          </a:xfrm>
          <a:prstGeom prst="rect">
            <a:avLst/>
          </a:prstGeom>
        </p:spPr>
        <p:txBody>
          <a:bodyPr anchor="ctr"/>
          <a:lstStyle>
            <a:defPPr>
              <a:defRPr lang="es-E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D5034FA-E3E3-464F-AB21-ECE51F6ED024}" type="slidenum">
              <a:rPr lang="es-ES" sz="1400" b="0" smtClean="0"/>
              <a:pPr algn="ctr"/>
              <a:t>‹Nº›</a:t>
            </a:fld>
            <a:endParaRPr lang="es-ES" sz="1400" b="0" dirty="0"/>
          </a:p>
        </p:txBody>
      </p:sp>
      <p:cxnSp>
        <p:nvCxnSpPr>
          <p:cNvPr id="12" name="11 Conector recto"/>
          <p:cNvCxnSpPr/>
          <p:nvPr userDrawn="1"/>
        </p:nvCxnSpPr>
        <p:spPr>
          <a:xfrm>
            <a:off x="251520" y="1988840"/>
            <a:ext cx="860593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2050" name="Picture 2" descr="C:\Users\eva.perandones\Downloads\default-logo (1)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86039"/>
            <a:ext cx="17430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9"/>
          <p:cNvSpPr/>
          <p:nvPr userDrawn="1"/>
        </p:nvSpPr>
        <p:spPr>
          <a:xfrm>
            <a:off x="8435268" y="213845"/>
            <a:ext cx="86236" cy="792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0"/>
          <p:cNvSpPr/>
          <p:nvPr userDrawn="1"/>
        </p:nvSpPr>
        <p:spPr>
          <a:xfrm>
            <a:off x="8569419" y="213845"/>
            <a:ext cx="576072" cy="792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205178"/>
            <a:ext cx="3566160" cy="4131614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204864"/>
            <a:ext cx="3566160" cy="4134023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51519" y="1268760"/>
            <a:ext cx="8605935" cy="72008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cxnSp>
        <p:nvCxnSpPr>
          <p:cNvPr id="12" name="11 Conector recto"/>
          <p:cNvCxnSpPr/>
          <p:nvPr userDrawn="1"/>
        </p:nvCxnSpPr>
        <p:spPr>
          <a:xfrm>
            <a:off x="251520" y="1988840"/>
            <a:ext cx="860593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54487" y="476672"/>
            <a:ext cx="3600400" cy="301227"/>
          </a:xfrm>
          <a:prstGeom prst="rect">
            <a:avLst/>
          </a:prstGeom>
        </p:spPr>
        <p:txBody>
          <a:bodyPr vert="horz" lIns="91440" tIns="0" rIns="91440" bIns="45720" rtlCol="0" anchor="ctr"/>
          <a:lstStyle>
            <a:lvl1pPr algn="r">
              <a:defRPr sz="1200">
                <a:solidFill>
                  <a:schemeClr val="tx2">
                    <a:lumMod val="85000"/>
                  </a:schemeClr>
                </a:solidFill>
              </a:defRPr>
            </a:lvl1pPr>
          </a:lstStyle>
          <a:p>
            <a:r>
              <a:rPr lang="es-ES" dirty="0"/>
              <a:t>Asignatura/Tema</a:t>
            </a:r>
          </a:p>
        </p:txBody>
      </p:sp>
      <p:sp>
        <p:nvSpPr>
          <p:cNvPr id="21" name="5 Marcador de número de diapositiva"/>
          <p:cNvSpPr txBox="1">
            <a:spLocks/>
          </p:cNvSpPr>
          <p:nvPr userDrawn="1"/>
        </p:nvSpPr>
        <p:spPr>
          <a:xfrm>
            <a:off x="8532438" y="404664"/>
            <a:ext cx="596305" cy="365125"/>
          </a:xfrm>
          <a:prstGeom prst="rect">
            <a:avLst/>
          </a:prstGeom>
        </p:spPr>
        <p:txBody>
          <a:bodyPr anchor="ctr"/>
          <a:lstStyle>
            <a:defPPr>
              <a:defRPr lang="es-E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D5034FA-E3E3-464F-AB21-ECE51F6ED024}" type="slidenum">
              <a:rPr lang="es-ES" sz="1400" b="0" smtClean="0"/>
              <a:pPr algn="ctr"/>
              <a:t>‹Nº›</a:t>
            </a:fld>
            <a:endParaRPr lang="es-ES" sz="1400" b="0" dirty="0"/>
          </a:p>
        </p:txBody>
      </p:sp>
      <p:pic>
        <p:nvPicPr>
          <p:cNvPr id="14" name="Picture 2" descr="C:\Users\eva.perandones\Downloads\default-logo (1)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86039"/>
            <a:ext cx="17430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4FA7CC-5C34-4724-AC7A-47E20F5B51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7FCF97B-5C9B-4F2D-B974-6F39E208A3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9303E1-D9C1-4EF6-939A-D578369D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CA31-DE7F-48F6-8F07-6351403BCB4B}" type="datetimeFigureOut">
              <a:rPr lang="es-ES" smtClean="0"/>
              <a:t>01/10/2021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76C70B-0778-4731-A576-308CB3835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AF9B4F-4865-4C49-8038-806EC4D99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29224-E8FD-4BD0-8281-75274CA738F2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Rectangle 9">
            <a:extLst>
              <a:ext uri="{FF2B5EF4-FFF2-40B4-BE49-F238E27FC236}">
                <a16:creationId xmlns:a16="http://schemas.microsoft.com/office/drawing/2014/main" id="{1B6C4DAF-0DE2-41DA-9485-CC879CA2C538}"/>
              </a:ext>
            </a:extLst>
          </p:cNvPr>
          <p:cNvSpPr/>
          <p:nvPr userDrawn="1"/>
        </p:nvSpPr>
        <p:spPr>
          <a:xfrm>
            <a:off x="8435268" y="213845"/>
            <a:ext cx="86236" cy="792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0">
            <a:extLst>
              <a:ext uri="{FF2B5EF4-FFF2-40B4-BE49-F238E27FC236}">
                <a16:creationId xmlns:a16="http://schemas.microsoft.com/office/drawing/2014/main" id="{51A7EE0C-E419-4939-A0AD-55D307067019}"/>
              </a:ext>
            </a:extLst>
          </p:cNvPr>
          <p:cNvSpPr/>
          <p:nvPr userDrawn="1"/>
        </p:nvSpPr>
        <p:spPr>
          <a:xfrm>
            <a:off x="8569419" y="213845"/>
            <a:ext cx="576072" cy="792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FF901417-36C2-431D-B4C0-07F806CE124C}"/>
              </a:ext>
            </a:extLst>
          </p:cNvPr>
          <p:cNvSpPr txBox="1">
            <a:spLocks/>
          </p:cNvSpPr>
          <p:nvPr userDrawn="1"/>
        </p:nvSpPr>
        <p:spPr>
          <a:xfrm>
            <a:off x="8532438" y="404664"/>
            <a:ext cx="596305" cy="365125"/>
          </a:xfrm>
          <a:prstGeom prst="rect">
            <a:avLst/>
          </a:prstGeom>
        </p:spPr>
        <p:txBody>
          <a:bodyPr anchor="ctr"/>
          <a:lstStyle>
            <a:defPPr>
              <a:defRPr lang="es-E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D5034FA-E3E3-464F-AB21-ECE51F6ED024}" type="slidenum">
              <a:rPr lang="es-ES" sz="1400" b="0" smtClean="0"/>
              <a:pPr algn="ctr"/>
              <a:t>‹Nº›</a:t>
            </a:fld>
            <a:endParaRPr lang="es-ES" sz="1400" b="0" dirty="0"/>
          </a:p>
        </p:txBody>
      </p:sp>
      <p:cxnSp>
        <p:nvCxnSpPr>
          <p:cNvPr id="10" name="11 Conector recto">
            <a:extLst>
              <a:ext uri="{FF2B5EF4-FFF2-40B4-BE49-F238E27FC236}">
                <a16:creationId xmlns:a16="http://schemas.microsoft.com/office/drawing/2014/main" id="{B34CC7C2-EC73-4B2E-A1A4-5C7C4604BDAB}"/>
              </a:ext>
            </a:extLst>
          </p:cNvPr>
          <p:cNvCxnSpPr/>
          <p:nvPr userDrawn="1"/>
        </p:nvCxnSpPr>
        <p:spPr>
          <a:xfrm>
            <a:off x="251520" y="1988840"/>
            <a:ext cx="860593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11" name="Picture 2" descr="C:\Users\eva.perandones\Downloads\default-logo (1).png">
            <a:extLst>
              <a:ext uri="{FF2B5EF4-FFF2-40B4-BE49-F238E27FC236}">
                <a16:creationId xmlns:a16="http://schemas.microsoft.com/office/drawing/2014/main" id="{A7B19934-16A6-4826-A169-FB189FCABB7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86039"/>
            <a:ext cx="17430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2623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3ECE4A-3D00-4D97-B330-BA26B4230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7FE7576-5A26-4C5D-9BD2-54718FA966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06C37CE-6E4C-40A7-BD52-98A2E424B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CA31-DE7F-48F6-8F07-6351403BCB4B}" type="datetimeFigureOut">
              <a:rPr lang="es-ES" smtClean="0"/>
              <a:t>01/10/2021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D05FCDE-2F7D-445F-A12B-7B6610F05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D560ED6-795D-427E-A70F-7CD637DD2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/>
              <a:t>Nº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4182817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03EAC99-B2C2-4638-A5B9-F24C4914A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20B0D8E-7A74-4F85-A444-17D88F4403F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EE6134F-8618-4CB2-B126-E84343A01A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5662B2F-76DD-457F-B695-06E034D81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CA31-DE7F-48F6-8F07-6351403BCB4B}" type="datetimeFigureOut">
              <a:rPr lang="es-ES" smtClean="0"/>
              <a:t>01/10/2021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96C3F65-1FD3-43B4-832C-717C3ACA4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DB33982-311C-4559-8C0D-120C22785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29224-E8FD-4BD0-8281-75274CA738F2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Rectangle 9">
            <a:extLst>
              <a:ext uri="{FF2B5EF4-FFF2-40B4-BE49-F238E27FC236}">
                <a16:creationId xmlns:a16="http://schemas.microsoft.com/office/drawing/2014/main" id="{CD6A12F0-BC59-424A-9F1E-C44F0B8A5D7F}"/>
              </a:ext>
            </a:extLst>
          </p:cNvPr>
          <p:cNvSpPr/>
          <p:nvPr userDrawn="1"/>
        </p:nvSpPr>
        <p:spPr>
          <a:xfrm>
            <a:off x="8435268" y="213845"/>
            <a:ext cx="86236" cy="792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DD2AE04C-0433-4727-A06E-41C9199BC904}"/>
              </a:ext>
            </a:extLst>
          </p:cNvPr>
          <p:cNvSpPr/>
          <p:nvPr userDrawn="1"/>
        </p:nvSpPr>
        <p:spPr>
          <a:xfrm>
            <a:off x="8569419" y="213845"/>
            <a:ext cx="576072" cy="792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11 Conector recto">
            <a:extLst>
              <a:ext uri="{FF2B5EF4-FFF2-40B4-BE49-F238E27FC236}">
                <a16:creationId xmlns:a16="http://schemas.microsoft.com/office/drawing/2014/main" id="{A5153C96-C8C6-4FA7-B605-ADE6930ADFBB}"/>
              </a:ext>
            </a:extLst>
          </p:cNvPr>
          <p:cNvCxnSpPr/>
          <p:nvPr userDrawn="1"/>
        </p:nvCxnSpPr>
        <p:spPr>
          <a:xfrm>
            <a:off x="251520" y="1988840"/>
            <a:ext cx="860593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1" name="5 Marcador de número de diapositiva">
            <a:extLst>
              <a:ext uri="{FF2B5EF4-FFF2-40B4-BE49-F238E27FC236}">
                <a16:creationId xmlns:a16="http://schemas.microsoft.com/office/drawing/2014/main" id="{EFF26A30-9397-42F9-AE0F-2976BBD69CA2}"/>
              </a:ext>
            </a:extLst>
          </p:cNvPr>
          <p:cNvSpPr txBox="1">
            <a:spLocks/>
          </p:cNvSpPr>
          <p:nvPr userDrawn="1"/>
        </p:nvSpPr>
        <p:spPr>
          <a:xfrm>
            <a:off x="8532438" y="404664"/>
            <a:ext cx="596305" cy="365125"/>
          </a:xfrm>
          <a:prstGeom prst="rect">
            <a:avLst/>
          </a:prstGeom>
        </p:spPr>
        <p:txBody>
          <a:bodyPr anchor="ctr"/>
          <a:lstStyle>
            <a:defPPr>
              <a:defRPr lang="es-E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D5034FA-E3E3-464F-AB21-ECE51F6ED024}" type="slidenum">
              <a:rPr lang="es-ES" sz="1400" b="0" smtClean="0"/>
              <a:pPr algn="ctr"/>
              <a:t>‹Nº›</a:t>
            </a:fld>
            <a:endParaRPr lang="es-ES" sz="1400" b="0" dirty="0"/>
          </a:p>
        </p:txBody>
      </p:sp>
      <p:pic>
        <p:nvPicPr>
          <p:cNvPr id="12" name="Picture 2" descr="C:\Users\eva.perandones\Downloads\default-logo (1).png">
            <a:extLst>
              <a:ext uri="{FF2B5EF4-FFF2-40B4-BE49-F238E27FC236}">
                <a16:creationId xmlns:a16="http://schemas.microsoft.com/office/drawing/2014/main" id="{582680D5-3F86-45AC-B2C3-30BAB96EDBF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86039"/>
            <a:ext cx="17430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031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710D4E-ECE1-443A-A50C-335575BEC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5D4AD5E-BE73-4679-A6A7-F2CAD6DD42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1825240-4074-4337-A915-BFFE3E33EF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D6FB329-949B-4F41-8BBE-55432A4CFE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2C2EAE2A-E0EA-47EF-AA81-F83A419297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07D095C-8E83-4223-B431-3427C0A1B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CA31-DE7F-48F6-8F07-6351403BCB4B}" type="datetimeFigureOut">
              <a:rPr lang="es-ES" smtClean="0"/>
              <a:t>01/10/2021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B39EF5E-FED2-4DC1-93E3-F07A73334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00E36A9-17CC-4995-A4E0-F1329FA2F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/>
              <a:t>Nº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91151075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A0ECF3-8384-456C-9A29-09ABFED114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5E2866A-753F-4C4D-A7FD-23ABA8A17F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CA31-DE7F-48F6-8F07-6351403BCB4B}" type="datetimeFigureOut">
              <a:rPr lang="es-ES" smtClean="0"/>
              <a:t>01/10/2021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E21192B6-59A4-40BD-AFB9-6C35CE2C2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77766B8-81D3-4D2A-9098-387485221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/>
              <a:t>Nº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24640673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D9F94AF8-7631-4A5B-A801-AC2DA83F7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CA31-DE7F-48F6-8F07-6351403BCB4B}" type="datetimeFigureOut">
              <a:rPr lang="es-ES" smtClean="0"/>
              <a:t>01/10/2021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5AD0628-2EDB-4891-9AA2-2A53A5623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7C48CE9-0378-45AB-A908-5EA07205F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29224-E8FD-4BD0-8281-75274CA738F2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40F9A230-E4EF-4C09-B1C2-CC06B0C85B9D}"/>
              </a:ext>
            </a:extLst>
          </p:cNvPr>
          <p:cNvSpPr/>
          <p:nvPr userDrawn="1"/>
        </p:nvSpPr>
        <p:spPr>
          <a:xfrm>
            <a:off x="8435268" y="213845"/>
            <a:ext cx="86236" cy="792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1887C7A6-B238-490A-959A-8FF63835D5BC}"/>
              </a:ext>
            </a:extLst>
          </p:cNvPr>
          <p:cNvSpPr/>
          <p:nvPr userDrawn="1"/>
        </p:nvSpPr>
        <p:spPr>
          <a:xfrm>
            <a:off x="8569419" y="213845"/>
            <a:ext cx="576072" cy="792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6D9C7667-8F78-4C17-9FC0-B4BFBBEC0223}"/>
              </a:ext>
            </a:extLst>
          </p:cNvPr>
          <p:cNvSpPr txBox="1">
            <a:spLocks/>
          </p:cNvSpPr>
          <p:nvPr userDrawn="1"/>
        </p:nvSpPr>
        <p:spPr>
          <a:xfrm>
            <a:off x="8532438" y="404664"/>
            <a:ext cx="596305" cy="365125"/>
          </a:xfrm>
          <a:prstGeom prst="rect">
            <a:avLst/>
          </a:prstGeom>
        </p:spPr>
        <p:txBody>
          <a:bodyPr anchor="ctr"/>
          <a:lstStyle>
            <a:defPPr>
              <a:defRPr lang="es-ES"/>
            </a:defPPr>
            <a:lvl1pPr marL="0" algn="l" defTabSz="914400" rtl="0" eaLnBrk="1" latinLnBrk="0" hangingPunct="1">
              <a:defRPr sz="1800" b="1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BD5034FA-E3E3-464F-AB21-ECE51F6ED024}" type="slidenum">
              <a:rPr lang="es-ES" sz="1400" b="0" smtClean="0"/>
              <a:pPr algn="ctr"/>
              <a:t>‹Nº›</a:t>
            </a:fld>
            <a:endParaRPr lang="es-ES" sz="1400" b="0" dirty="0"/>
          </a:p>
        </p:txBody>
      </p:sp>
      <p:pic>
        <p:nvPicPr>
          <p:cNvPr id="8" name="Picture 2" descr="C:\Users\eva.perandones\Downloads\default-logo (1).png">
            <a:extLst>
              <a:ext uri="{FF2B5EF4-FFF2-40B4-BE49-F238E27FC236}">
                <a16:creationId xmlns:a16="http://schemas.microsoft.com/office/drawing/2014/main" id="{8C4F74B4-6997-455D-A25A-F41FA036046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86039"/>
            <a:ext cx="1743075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041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82D729-E0BF-44F3-B7E5-689AB7729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9D02C2-2B58-4CB8-B8EF-40035AEBF8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47F3D9B-D5BE-42AC-803F-5FF67D52924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77093AE-D6EF-43C3-9921-9AFE8519B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CA31-DE7F-48F6-8F07-6351403BCB4B}" type="datetimeFigureOut">
              <a:rPr lang="es-ES" smtClean="0"/>
              <a:t>01/10/2021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6184BC0-F1B5-45B0-8C9C-53DA423DC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8D11644-C84B-4A11-AAB3-12DCB6D32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/>
              <a:t>Nº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892207011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E3CB5F-9E63-4444-914F-5E28F72C7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06589BE-41AD-446D-A9B2-7C6A3D80A0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9233E12-6005-4065-938D-5DBD5CC8D1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B3CCCF6-E1A1-410E-882B-6FC5DB966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F2CA31-DE7F-48F6-8F07-6351403BCB4B}" type="datetimeFigureOut">
              <a:rPr lang="es-ES" smtClean="0"/>
              <a:t>01/10/2021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C5D04BB-C846-4635-BB50-24986E3A3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4EF2A00-F099-47EF-856C-21EBD643E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s-ES"/>
              <a:t>Nº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68389049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5A5B594-3D33-4AC3-9287-CF76F7857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0611CD3-0FD5-4C14-BCE6-777FCF8A7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69F06AD-DCD6-4CEA-B056-8683F89789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F2CA31-DE7F-48F6-8F07-6351403BCB4B}" type="datetimeFigureOut">
              <a:rPr lang="es-ES" smtClean="0"/>
              <a:t>01/10/2021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160636-878E-4943-941A-AE2BE18978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Asignatura/Tema</a:t>
            </a:r>
            <a:endParaRPr lang="es-E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6625B5-E722-4730-A373-53D9022712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/>
              <a:t>Nº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52052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  <p:sldLayoutId id="2147483812" r:id="rId12"/>
    <p:sldLayoutId id="2147483794" r:id="rId13"/>
    <p:sldLayoutId id="2147483796" r:id="rId14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1C526DA0-0376-4E5E-AB37-2BBAC937A9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83260" y="6878"/>
            <a:ext cx="2664296" cy="1776198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384D823E-F888-4F16-9B9E-6D3838BD4C9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56"/>
          <a:stretch/>
        </p:blipFill>
        <p:spPr>
          <a:xfrm>
            <a:off x="539552" y="1749965"/>
            <a:ext cx="7902624" cy="3655484"/>
          </a:xfrm>
          <a:prstGeom prst="rect">
            <a:avLst/>
          </a:prstGeom>
        </p:spPr>
      </p:pic>
      <p:sp>
        <p:nvSpPr>
          <p:cNvPr id="3" name="2 Título"/>
          <p:cNvSpPr>
            <a:spLocks noGrp="1"/>
          </p:cNvSpPr>
          <p:nvPr>
            <p:ph type="ctrTitle"/>
          </p:nvPr>
        </p:nvSpPr>
        <p:spPr>
          <a:xfrm>
            <a:off x="870992" y="1996635"/>
            <a:ext cx="7402016" cy="1967289"/>
          </a:xfrm>
        </p:spPr>
        <p:txBody>
          <a:bodyPr>
            <a:normAutofit/>
          </a:bodyPr>
          <a:lstStyle/>
          <a:p>
            <a:br>
              <a:rPr lang="es-ES" sz="3200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</a:br>
            <a:r>
              <a:rPr lang="es-ES" sz="3200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Bases de numeración</a:t>
            </a:r>
            <a:br>
              <a:rPr lang="es-ES" sz="3200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</a:br>
            <a:br>
              <a:rPr lang="es-ES" sz="3200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</a:br>
            <a:r>
              <a:rPr lang="es-ES" sz="3200" b="1" dirty="0">
                <a:solidFill>
                  <a:schemeClr val="accent1">
                    <a:lumMod val="75000"/>
                  </a:schemeClr>
                </a:solidFill>
                <a:latin typeface="Century Gothic" panose="020B0502020202020204" pitchFamily="34" charset="0"/>
              </a:rPr>
              <a:t>Aritmética binaria</a:t>
            </a:r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0A9E989E-FEC3-4007-BB67-1A3A78192125}"/>
              </a:ext>
            </a:extLst>
          </p:cNvPr>
          <p:cNvSpPr txBox="1">
            <a:spLocks/>
          </p:cNvSpPr>
          <p:nvPr/>
        </p:nvSpPr>
        <p:spPr>
          <a:xfrm>
            <a:off x="5652120" y="5651169"/>
            <a:ext cx="3672408" cy="720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Curso 2021-2022</a:t>
            </a:r>
          </a:p>
          <a:p>
            <a:r>
              <a:rPr lang="es-ES" b="1" dirty="0">
                <a:solidFill>
                  <a:schemeClr val="accent1">
                    <a:lumMod val="50000"/>
                  </a:schemeClr>
                </a:solidFill>
              </a:rPr>
              <a:t>Mar Angulo Martínez</a:t>
            </a:r>
            <a:endParaRPr lang="es-ES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9892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275183" y="2074728"/>
            <a:ext cx="7920880" cy="4018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5600" dirty="0">
              <a:solidFill>
                <a:schemeClr val="accent1">
                  <a:lumMod val="50000"/>
                </a:schemeClr>
              </a:solidFill>
              <a:latin typeface="Bahnschrift" panose="020B0502040204020203" pitchFamily="34" charset="0"/>
            </a:endParaRPr>
          </a:p>
          <a:p>
            <a:pPr lvl="1" algn="just">
              <a:buFont typeface="Wingdings" panose="05000000000000000000" pitchFamily="2" charset="2"/>
              <a:buChar char="q"/>
            </a:pPr>
            <a:endParaRPr lang="es-ES" sz="5600" dirty="0">
              <a:latin typeface="Bahnschrift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8932F66-1FA5-4D39-96F0-EED919C52006}"/>
              </a:ext>
            </a:extLst>
          </p:cNvPr>
          <p:cNvSpPr txBox="1"/>
          <p:nvPr/>
        </p:nvSpPr>
        <p:spPr>
          <a:xfrm>
            <a:off x="282844" y="1566084"/>
            <a:ext cx="2059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</a:rPr>
              <a:t>Aritmética binaria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ángulo 1">
                <a:extLst>
                  <a:ext uri="{FF2B5EF4-FFF2-40B4-BE49-F238E27FC236}">
                    <a16:creationId xmlns:a16="http://schemas.microsoft.com/office/drawing/2014/main" id="{8FAC20E1-033B-4CF0-A1D7-C37FAD53CCDA}"/>
                  </a:ext>
                </a:extLst>
              </p:cNvPr>
              <p:cNvSpPr/>
              <p:nvPr/>
            </p:nvSpPr>
            <p:spPr>
              <a:xfrm>
                <a:off x="-23264" y="2204864"/>
                <a:ext cx="7835624" cy="33547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800100" lvl="1" indent="-342900">
                  <a:buFont typeface="Wingdings" panose="05000000000000000000" pitchFamily="2" charset="2"/>
                  <a:buChar char="q"/>
                </a:pPr>
                <a:r>
                  <a:rPr lang="es-ES" sz="2100" dirty="0">
                    <a:latin typeface="Bahnschrift" panose="020B0502040204020203" pitchFamily="34" charset="0"/>
                  </a:rPr>
                  <a:t>Sistema binario (complemento a 2)</a:t>
                </a:r>
              </a:p>
              <a:p>
                <a:pPr lvl="1">
                  <a:buFont typeface="Wingdings" panose="05000000000000000000" pitchFamily="2" charset="2"/>
                  <a:buChar char="q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Complemento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dos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de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un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n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ú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mero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N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con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n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bits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:</m:t>
                    </m:r>
                  </m:oMath>
                </a14:m>
                <a:endParaRPr lang="es-ES" sz="210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lvl="7">
                  <a:buFont typeface="Wingdings" panose="05000000000000000000" pitchFamily="2" charset="2"/>
                  <a:buChar char="q"/>
                </a:pPr>
                <a:endParaRPr lang="es-ES" sz="165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marL="2743200" lvl="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2400" i="1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2400" i="1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ES" sz="2400" i="1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ES" sz="2400" i="1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m:rPr>
                          <m:nor/>
                        </m:rPr>
                        <a:rPr lang="es-ES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" panose="020B0502040204020203" pitchFamily="34" charset="0"/>
                        </a:rPr>
                        <m:t>= </m:t>
                      </m:r>
                      <m:sSup>
                        <m:sSupPr>
                          <m:ctrlPr>
                            <a:rPr lang="es-ES" sz="2400" i="1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s-ES" sz="2400" i="1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s-ES" sz="2400" i="1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  <m:r>
                        <m:rPr>
                          <m:nor/>
                        </m:rPr>
                        <a:rPr lang="es-ES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" panose="020B0502040204020203" pitchFamily="34" charset="0"/>
                        </a:rPr>
                        <m:t>− </m:t>
                      </m:r>
                      <m:r>
                        <m:rPr>
                          <m:nor/>
                        </m:rPr>
                        <a:rPr lang="es-ES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" panose="020B0502040204020203" pitchFamily="34" charset="0"/>
                        </a:rPr>
                        <m:t>N</m:t>
                      </m:r>
                    </m:oMath>
                  </m:oMathPara>
                </a14:m>
                <a:endParaRPr lang="es-ES" sz="240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marL="2743200" lvl="8" indent="0">
                  <a:buNone/>
                </a:pPr>
                <a:endParaRPr lang="es-ES" sz="240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lvl="1">
                  <a:buFont typeface="Wingdings" panose="05000000000000000000" pitchFamily="2" charset="2"/>
                  <a:buChar char="q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Complemento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a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s-ES" sz="2100" b="0" i="0" dirty="0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uno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de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un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n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ú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mero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N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con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n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 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bits</m:t>
                    </m:r>
                    <m:r>
                      <m:rPr>
                        <m:nor/>
                      </m:rPr>
                      <a:rPr lang="es-ES" sz="2100" dirty="0">
                        <a:solidFill>
                          <a:schemeClr val="accent1">
                            <a:lumMod val="50000"/>
                          </a:schemeClr>
                        </a:solidFill>
                        <a:latin typeface="Bahnschrift" panose="020B0502040204020203" pitchFamily="34" charset="0"/>
                      </a:rPr>
                      <m:t>:</m:t>
                    </m:r>
                  </m:oMath>
                </a14:m>
                <a:endParaRPr lang="es-ES" sz="210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lvl="7">
                  <a:buFont typeface="Wingdings" panose="05000000000000000000" pitchFamily="2" charset="2"/>
                  <a:buChar char="q"/>
                </a:pPr>
                <a:endParaRPr lang="es-ES" sz="165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marL="2743200" lvl="8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ES" sz="2400" i="1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2400" i="1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ES" sz="2400" b="0" i="1" smtClean="0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s-ES" sz="2400" i="1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m:rPr>
                          <m:nor/>
                        </m:rPr>
                        <a:rPr lang="es-ES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" panose="020B0502040204020203" pitchFamily="34" charset="0"/>
                        </a:rPr>
                        <m:t>=</m:t>
                      </m:r>
                      <m:sSub>
                        <m:sSubPr>
                          <m:ctrlPr>
                            <a:rPr lang="es-ES" sz="2400" i="1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ES" sz="2400" i="1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s-ES" sz="2400" i="1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s-ES" sz="2400" i="1">
                              <a:solidFill>
                                <a:schemeClr val="accent1">
                                  <a:lumMod val="50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m:rPr>
                          <m:nor/>
                        </m:rPr>
                        <a:rPr lang="es-ES" sz="2400" dirty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" panose="020B0502040204020203" pitchFamily="34" charset="0"/>
                        </a:rPr>
                        <m:t>− </m:t>
                      </m:r>
                      <m:r>
                        <m:rPr>
                          <m:nor/>
                        </m:rPr>
                        <a:rPr lang="es-ES" sz="2400" b="0" i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latin typeface="Bahnschrift" panose="020B0502040204020203" pitchFamily="34" charset="0"/>
                        </a:rPr>
                        <m:t>1</m:t>
                      </m:r>
                    </m:oMath>
                  </m:oMathPara>
                </a14:m>
                <a:endParaRPr lang="es-ES" sz="240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marL="800100" lvl="3" indent="-342900" algn="just">
                  <a:buFont typeface="Wingdings" panose="05000000000000000000" pitchFamily="2" charset="2"/>
                  <a:buChar char="q"/>
                </a:pPr>
                <a:r>
                  <a:rPr lang="es-ES" sz="24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	</a:t>
                </a:r>
                <a:r>
                  <a:rPr lang="es-ES" sz="2000" dirty="0">
                    <a:solidFill>
                      <a:schemeClr val="accent2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Nota: el complemento a 1 de un número binario es el que resulta de invertir los 1 y los 0 en ese número</a:t>
                </a:r>
              </a:p>
            </p:txBody>
          </p:sp>
        </mc:Choice>
        <mc:Fallback xmlns="">
          <p:sp>
            <p:nvSpPr>
              <p:cNvPr id="2" name="Rectángulo 1">
                <a:extLst>
                  <a:ext uri="{FF2B5EF4-FFF2-40B4-BE49-F238E27FC236}">
                    <a16:creationId xmlns:a16="http://schemas.microsoft.com/office/drawing/2014/main" id="{8FAC20E1-033B-4CF0-A1D7-C37FAD53CCD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3264" y="2204864"/>
                <a:ext cx="7835624" cy="3354765"/>
              </a:xfrm>
              <a:prstGeom prst="rect">
                <a:avLst/>
              </a:prstGeom>
              <a:blipFill>
                <a:blip r:embed="rId3"/>
                <a:stretch>
                  <a:fillRect t="-1455" r="-778" b="-2364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9091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3 Subtítulo">
                <a:extLst>
                  <a:ext uri="{FF2B5EF4-FFF2-40B4-BE49-F238E27FC236}">
                    <a16:creationId xmlns:a16="http://schemas.microsoft.com/office/drawing/2014/main" id="{F5B676DE-08BE-460B-B662-62B10E286B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75183" y="2074728"/>
                <a:ext cx="7920880" cy="401856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85000" lnSpcReduction="20000"/>
              </a:bodyPr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lvl="1" indent="0">
                  <a:buNone/>
                </a:pPr>
                <a:r>
                  <a:rPr lang="es-ES" b="1" i="1" dirty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Ejemplos</a:t>
                </a:r>
              </a:p>
              <a:p>
                <a:pPr lvl="1">
                  <a:buFont typeface="Wingdings" panose="05000000000000000000" pitchFamily="2" charset="2"/>
                  <a:buChar char="q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de 1010= (1111-1010)  +  1   =0101 +1 = 0110</a:t>
                </a:r>
              </a:p>
              <a:p>
                <a:pPr marL="342900" lvl="1" indent="0">
                  <a:buNone/>
                </a:pPr>
                <a:endParaRPr lang="es-ES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lvl="1">
                  <a:buFont typeface="Wingdings" panose="05000000000000000000" pitchFamily="2" charset="2"/>
                  <a:buChar char="q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(con 6 dígitos) de 45(10=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de 101101(2  </a:t>
                </a:r>
              </a:p>
              <a:p>
                <a:pPr lvl="2">
                  <a:buFont typeface="Wingdings" panose="05000000000000000000" pitchFamily="2" charset="2"/>
                  <a:buChar char="q"/>
                </a:pPr>
                <a:r>
                  <a:rPr lang="es-ES" sz="18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Paso 1: Calculamos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80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8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sz="18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s-ES" sz="18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  <m:r>
                      <a:rPr lang="es-ES" sz="180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1800" dirty="0">
                    <a:latin typeface="Bahnschrift" panose="020B0502040204020203" pitchFamily="34" charset="0"/>
                  </a:rPr>
                  <a:t> 010010</a:t>
                </a:r>
              </a:p>
              <a:p>
                <a:pPr lvl="2">
                  <a:buFont typeface="Wingdings" panose="05000000000000000000" pitchFamily="2" charset="2"/>
                  <a:buChar char="q"/>
                </a:pPr>
                <a:r>
                  <a:rPr lang="es-ES" sz="18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Paso 2:</a:t>
                </a:r>
                <a:r>
                  <a:rPr lang="es-ES" sz="1800" dirty="0">
                    <a:latin typeface="Bahnschrift" panose="020B0502040204020203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8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8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sz="18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sz="18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s-ES" sz="18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8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8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sz="18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s-ES" sz="18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s-ES" sz="18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+1</a:t>
                </a:r>
                <a:r>
                  <a:rPr lang="es-ES" sz="1800" dirty="0">
                    <a:latin typeface="Bahnschrift" panose="020B0502040204020203" pitchFamily="34" charset="0"/>
                  </a:rPr>
                  <a:t> = 010011</a:t>
                </a:r>
              </a:p>
              <a:p>
                <a:pPr marL="342900" lvl="1" indent="0">
                  <a:buNone/>
                </a:pPr>
                <a:r>
                  <a:rPr lang="es-ES" i="1" dirty="0">
                    <a:solidFill>
                      <a:schemeClr val="accent2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Observar que el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s-ES" i="1" dirty="0">
                    <a:solidFill>
                      <a:schemeClr val="accent2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 de 45  con 6 dígitos en decimal es 19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i="1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i="1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s-ES" b="0" i="1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s-ES" i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−</m:t>
                    </m:r>
                    <m:r>
                      <a:rPr lang="es-ES" b="0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45)</m:t>
                    </m:r>
                  </m:oMath>
                </a14:m>
                <a:endParaRPr lang="es-ES" i="1" dirty="0">
                  <a:solidFill>
                    <a:schemeClr val="accent2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 marL="342900" lvl="1" indent="0">
                  <a:buNone/>
                </a:pPr>
                <a:r>
                  <a:rPr lang="es-ES" i="1" dirty="0">
                    <a:solidFill>
                      <a:schemeClr val="accent2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Y que el </a:t>
                </a:r>
                <a:r>
                  <a:rPr lang="es-ES" i="1" dirty="0" err="1">
                    <a:solidFill>
                      <a:schemeClr val="accent2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nº</a:t>
                </a:r>
                <a:r>
                  <a:rPr lang="es-ES" i="1" dirty="0">
                    <a:solidFill>
                      <a:schemeClr val="accent2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 binario resultante corresponde al 19 decimal</a:t>
                </a:r>
              </a:p>
              <a:p>
                <a:pPr marL="342900" lvl="1" indent="0">
                  <a:buNone/>
                </a:pPr>
                <a:endParaRPr lang="es-ES" i="1" dirty="0">
                  <a:solidFill>
                    <a:schemeClr val="accent2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 lvl="1">
                  <a:buFont typeface="Wingdings" panose="05000000000000000000" pitchFamily="2" charset="2"/>
                  <a:buChar char="q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(con 9 dígitos) de 421(10=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de 110100101(2  </a:t>
                </a:r>
              </a:p>
              <a:p>
                <a:pPr lvl="2">
                  <a:buFont typeface="Wingdings" panose="05000000000000000000" pitchFamily="2" charset="2"/>
                  <a:buChar char="q"/>
                </a:pPr>
                <a:r>
                  <a:rPr lang="es-ES" sz="18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Paso 1: Calculamos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8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8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sz="18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s-ES" sz="18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  <m:r>
                      <a:rPr lang="es-ES" sz="18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1800" dirty="0">
                    <a:latin typeface="Bahnschrift" panose="020B0502040204020203" pitchFamily="34" charset="0"/>
                  </a:rPr>
                  <a:t> 001011010</a:t>
                </a:r>
              </a:p>
              <a:p>
                <a:pPr lvl="2">
                  <a:buFont typeface="Wingdings" panose="05000000000000000000" pitchFamily="2" charset="2"/>
                  <a:buChar char="q"/>
                </a:pPr>
                <a:r>
                  <a:rPr lang="es-ES" sz="18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Paso 2: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8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8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sz="18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sz="18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s-ES" sz="18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8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8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sz="18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s-ES" sz="18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s-ES" sz="18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+1</a:t>
                </a:r>
                <a:r>
                  <a:rPr lang="es-ES" sz="1800" dirty="0">
                    <a:latin typeface="Bahnschrift" panose="020B0502040204020203" pitchFamily="34" charset="0"/>
                  </a:rPr>
                  <a:t> = 001011011</a:t>
                </a:r>
              </a:p>
              <a:p>
                <a:pPr marL="342900" lvl="1" indent="0">
                  <a:buNone/>
                </a:pPr>
                <a:r>
                  <a:rPr lang="es-ES" i="1" dirty="0">
                    <a:solidFill>
                      <a:schemeClr val="accent2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Observar que el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s-ES" i="1" dirty="0">
                    <a:solidFill>
                      <a:schemeClr val="accent2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 de 421 con 9 dígitos en decimal es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i="1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b="0" i="1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s-ES" b="0" i="1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sup>
                    </m:sSup>
                    <m:r>
                      <a:rPr lang="es-ES" b="0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−421=91</m:t>
                    </m:r>
                  </m:oMath>
                </a14:m>
                <a:endParaRPr lang="es-ES" i="1" dirty="0">
                  <a:solidFill>
                    <a:schemeClr val="accent2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 marL="342900" lvl="1" indent="0">
                  <a:buNone/>
                </a:pPr>
                <a:r>
                  <a:rPr lang="es-ES" i="1" dirty="0">
                    <a:solidFill>
                      <a:schemeClr val="accent2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Y que el </a:t>
                </a:r>
                <a:r>
                  <a:rPr lang="es-ES" i="1" dirty="0" err="1">
                    <a:solidFill>
                      <a:schemeClr val="accent2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nº</a:t>
                </a:r>
                <a:r>
                  <a:rPr lang="es-ES" i="1" dirty="0">
                    <a:solidFill>
                      <a:schemeClr val="accent2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 binario resultante corresponde al 91decimal</a:t>
                </a:r>
              </a:p>
              <a:p>
                <a:pPr marL="342900" lvl="1" indent="0">
                  <a:buNone/>
                </a:pPr>
                <a:endParaRPr lang="es-ES" sz="2000" i="1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 lvl="1">
                  <a:buFont typeface="Wingdings" panose="05000000000000000000" pitchFamily="2" charset="2"/>
                  <a:buChar char="q"/>
                </a:pPr>
                <a:endParaRPr lang="es-ES" sz="2000" i="1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 lvl="1">
                  <a:buFont typeface="Wingdings" panose="05000000000000000000" pitchFamily="2" charset="2"/>
                  <a:buChar char="q"/>
                </a:pPr>
                <a:endParaRPr lang="es-ES" sz="2000" i="1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 marL="342900" lvl="1" indent="0">
                  <a:buNone/>
                </a:pPr>
                <a:r>
                  <a:rPr lang="es-ES" sz="2000" i="1" dirty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  </a:t>
                </a:r>
                <a:endParaRPr lang="es-ES" sz="560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lvl="1" algn="just">
                  <a:buFont typeface="Wingdings" panose="05000000000000000000" pitchFamily="2" charset="2"/>
                  <a:buChar char="q"/>
                </a:pPr>
                <a:endParaRPr lang="es-ES" sz="5600" dirty="0">
                  <a:latin typeface="Bahnschrift" panose="020B0502040204020203" pitchFamily="34" charset="0"/>
                </a:endParaRPr>
              </a:p>
            </p:txBody>
          </p:sp>
        </mc:Choice>
        <mc:Fallback xmlns="">
          <p:sp>
            <p:nvSpPr>
              <p:cNvPr id="7" name="3 Subtítulo">
                <a:extLst>
                  <a:ext uri="{FF2B5EF4-FFF2-40B4-BE49-F238E27FC236}">
                    <a16:creationId xmlns:a16="http://schemas.microsoft.com/office/drawing/2014/main" id="{F5B676DE-08BE-460B-B662-62B10E286B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183" y="2074728"/>
                <a:ext cx="7920880" cy="4018567"/>
              </a:xfrm>
              <a:prstGeom prst="rect">
                <a:avLst/>
              </a:prstGeom>
              <a:blipFill>
                <a:blip r:embed="rId3"/>
                <a:stretch>
                  <a:fillRect t="-1818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uadroTexto 5">
            <a:extLst>
              <a:ext uri="{FF2B5EF4-FFF2-40B4-BE49-F238E27FC236}">
                <a16:creationId xmlns:a16="http://schemas.microsoft.com/office/drawing/2014/main" id="{08932F66-1FA5-4D39-96F0-EED919C52006}"/>
              </a:ext>
            </a:extLst>
          </p:cNvPr>
          <p:cNvSpPr txBox="1"/>
          <p:nvPr/>
        </p:nvSpPr>
        <p:spPr>
          <a:xfrm>
            <a:off x="282844" y="1566084"/>
            <a:ext cx="2059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</a:rPr>
              <a:t>Aritmética binaria</a:t>
            </a:r>
          </a:p>
        </p:txBody>
      </p:sp>
    </p:spTree>
    <p:extLst>
      <p:ext uri="{BB962C8B-B14F-4D97-AF65-F5344CB8AC3E}">
        <p14:creationId xmlns:p14="http://schemas.microsoft.com/office/powerpoint/2010/main" val="35069910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0" y="5971403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275183" y="2074728"/>
            <a:ext cx="7920880" cy="4018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1" indent="0" algn="just">
              <a:buNone/>
            </a:pPr>
            <a:endParaRPr lang="es-ES" sz="2400" dirty="0">
              <a:latin typeface="Bahnschrift" panose="020B0502040204020203" pitchFamily="34" charset="0"/>
            </a:endParaRPr>
          </a:p>
          <a:p>
            <a:pPr marL="342900" lvl="1" indent="0" algn="just">
              <a:buNone/>
            </a:pPr>
            <a:endParaRPr lang="es-ES" sz="5600" dirty="0">
              <a:latin typeface="Bahnschrift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8932F66-1FA5-4D39-96F0-EED919C52006}"/>
              </a:ext>
            </a:extLst>
          </p:cNvPr>
          <p:cNvSpPr txBox="1"/>
          <p:nvPr/>
        </p:nvSpPr>
        <p:spPr>
          <a:xfrm>
            <a:off x="282844" y="1566084"/>
            <a:ext cx="2059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</a:rPr>
              <a:t>Aritmética binaria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ángulo 1">
                <a:extLst>
                  <a:ext uri="{FF2B5EF4-FFF2-40B4-BE49-F238E27FC236}">
                    <a16:creationId xmlns:a16="http://schemas.microsoft.com/office/drawing/2014/main" id="{5D1A4FBA-BD14-4346-8AC4-80474EE72145}"/>
                  </a:ext>
                </a:extLst>
              </p:cNvPr>
              <p:cNvSpPr/>
              <p:nvPr/>
            </p:nvSpPr>
            <p:spPr>
              <a:xfrm>
                <a:off x="107504" y="2204864"/>
                <a:ext cx="8249596" cy="286232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1" indent="0">
                  <a:buNone/>
                </a:pPr>
                <a:r>
                  <a:rPr lang="es-ES" sz="2000" b="1" i="1" dirty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Resumen: </a:t>
                </a:r>
              </a:p>
              <a:p>
                <a:pPr lvl="1">
                  <a:buFont typeface="Wingdings" panose="05000000000000000000" pitchFamily="2" charset="2"/>
                  <a:buChar char="q"/>
                </a:pPr>
                <a:r>
                  <a:rPr lang="es-ES" sz="2000" i="1" dirty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El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20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20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sz="20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sz="20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s-ES" sz="2000" i="1" dirty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 de un número binario se obtiene  intercambiando unos y ceros (complemento a uno) y sumando 1 al resultado </a:t>
                </a:r>
              </a:p>
              <a:p>
                <a:pPr lvl="1"/>
                <a:endParaRPr lang="es-ES" sz="2000" i="1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 marL="800100" lvl="1" indent="-342900">
                  <a:buFont typeface="Wingdings" panose="05000000000000000000" pitchFamily="2" charset="2"/>
                  <a:buChar char="q"/>
                </a:pPr>
                <a:r>
                  <a:rPr lang="es-ES" sz="2000" dirty="0">
                    <a:latin typeface="Bahnschrift" panose="020B0502040204020203" pitchFamily="34" charset="0"/>
                  </a:rPr>
                  <a:t>Representación de números enteros (positivos y negativos)</a:t>
                </a:r>
              </a:p>
              <a:p>
                <a:pPr marL="800100" lvl="1" indent="-342900">
                  <a:buFont typeface="Wingdings" panose="05000000000000000000" pitchFamily="2" charset="2"/>
                  <a:buChar char="q"/>
                </a:pPr>
                <a:r>
                  <a:rPr lang="es-ES" sz="2000" i="1" dirty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	Si el bit más significativo es un 0 , tenemos un </a:t>
                </a:r>
                <a:r>
                  <a:rPr lang="es-ES" sz="2000" i="1" dirty="0" err="1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nº</a:t>
                </a:r>
                <a:r>
                  <a:rPr lang="es-ES" sz="2000" i="1" dirty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 positivo</a:t>
                </a:r>
              </a:p>
              <a:p>
                <a:pPr marL="800100" lvl="1" indent="-342900">
                  <a:buFont typeface="Wingdings" panose="05000000000000000000" pitchFamily="2" charset="2"/>
                  <a:buChar char="q"/>
                </a:pPr>
                <a:r>
                  <a:rPr lang="es-ES" sz="2000" i="1" dirty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Si el bit más significativo es un 1, expresa un </a:t>
                </a:r>
                <a:r>
                  <a:rPr lang="es-ES" sz="2000" i="1" dirty="0" err="1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nº</a:t>
                </a:r>
                <a:r>
                  <a:rPr lang="es-ES" sz="2000" i="1" dirty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 negativo (aquel cuyo valor absoluto es el complemento a dos del </a:t>
                </a:r>
                <a:r>
                  <a:rPr lang="es-ES" sz="2000" i="1" dirty="0" err="1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nº</a:t>
                </a:r>
                <a:r>
                  <a:rPr lang="es-ES" sz="2000" i="1" dirty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 binario representado</a:t>
                </a:r>
              </a:p>
            </p:txBody>
          </p:sp>
        </mc:Choice>
        <mc:Fallback xmlns="">
          <p:sp>
            <p:nvSpPr>
              <p:cNvPr id="2" name="Rectángulo 1">
                <a:extLst>
                  <a:ext uri="{FF2B5EF4-FFF2-40B4-BE49-F238E27FC236}">
                    <a16:creationId xmlns:a16="http://schemas.microsoft.com/office/drawing/2014/main" id="{5D1A4FBA-BD14-4346-8AC4-80474EE7214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2204864"/>
                <a:ext cx="8249596" cy="2862322"/>
              </a:xfrm>
              <a:prstGeom prst="rect">
                <a:avLst/>
              </a:prstGeom>
              <a:blipFill>
                <a:blip r:embed="rId3"/>
                <a:stretch>
                  <a:fillRect t="-1279" b="-2985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ángulo: esquinas redondeadas 2">
            <a:extLst>
              <a:ext uri="{FF2B5EF4-FFF2-40B4-BE49-F238E27FC236}">
                <a16:creationId xmlns:a16="http://schemas.microsoft.com/office/drawing/2014/main" id="{90EBD20F-868B-47AF-8968-8C309B47007A}"/>
              </a:ext>
            </a:extLst>
          </p:cNvPr>
          <p:cNvSpPr/>
          <p:nvPr/>
        </p:nvSpPr>
        <p:spPr>
          <a:xfrm>
            <a:off x="762036" y="5050749"/>
            <a:ext cx="7608166" cy="53849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/>
              <a:t>Utilizando este sistema de representación, se reduce la complejidad de los circuitos porque ya no son necesarios circuitos específicos para restar</a:t>
            </a:r>
          </a:p>
        </p:txBody>
      </p:sp>
    </p:spTree>
    <p:extLst>
      <p:ext uri="{BB962C8B-B14F-4D97-AF65-F5344CB8AC3E}">
        <p14:creationId xmlns:p14="http://schemas.microsoft.com/office/powerpoint/2010/main" val="22064538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275183" y="2074728"/>
            <a:ext cx="7920880" cy="4018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5600" dirty="0">
              <a:solidFill>
                <a:schemeClr val="accent1">
                  <a:lumMod val="50000"/>
                </a:schemeClr>
              </a:solidFill>
              <a:latin typeface="Bahnschrift" panose="020B0502040204020203" pitchFamily="34" charset="0"/>
            </a:endParaRPr>
          </a:p>
          <a:p>
            <a:pPr lvl="1" algn="just">
              <a:buFont typeface="Wingdings" panose="05000000000000000000" pitchFamily="2" charset="2"/>
              <a:buChar char="q"/>
            </a:pPr>
            <a:endParaRPr lang="es-ES" sz="5600" dirty="0">
              <a:latin typeface="Bahnschrift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8932F66-1FA5-4D39-96F0-EED919C52006}"/>
              </a:ext>
            </a:extLst>
          </p:cNvPr>
          <p:cNvSpPr txBox="1"/>
          <p:nvPr/>
        </p:nvSpPr>
        <p:spPr>
          <a:xfrm>
            <a:off x="157660" y="1549165"/>
            <a:ext cx="2059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</a:rPr>
              <a:t>Aritmética binaria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ángulo 1">
                <a:extLst>
                  <a:ext uri="{FF2B5EF4-FFF2-40B4-BE49-F238E27FC236}">
                    <a16:creationId xmlns:a16="http://schemas.microsoft.com/office/drawing/2014/main" id="{6C133DCF-4604-4747-98EE-438254332B01}"/>
                  </a:ext>
                </a:extLst>
              </p:cNvPr>
              <p:cNvSpPr/>
              <p:nvPr/>
            </p:nvSpPr>
            <p:spPr>
              <a:xfrm>
                <a:off x="107503" y="2074728"/>
                <a:ext cx="8761313" cy="332398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lvl="1" indent="0">
                  <a:buNone/>
                </a:pPr>
                <a:r>
                  <a:rPr lang="es-ES" sz="1400" b="1" i="1" dirty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Ejemplos</a:t>
                </a:r>
              </a:p>
              <a:p>
                <a:pPr lvl="1">
                  <a:buFont typeface="Wingdings" panose="05000000000000000000" pitchFamily="2" charset="2"/>
                  <a:buChar char="q"/>
                </a:pPr>
                <a14:m>
                  <m:oMath xmlns:m="http://schemas.openxmlformats.org/officeDocument/2006/math">
                    <m:r>
                      <a:rPr lang="es-ES" sz="14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𝑅𝑒𝑝𝑟𝑒𝑠𝑒𝑛𝑡𝑎𝑟</m:t>
                    </m:r>
                    <m:r>
                      <a:rPr lang="es-ES" sz="14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5 </m:t>
                    </m:r>
                    <m:r>
                      <a:rPr lang="es-ES" sz="14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ES" sz="14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−5 </m:t>
                    </m:r>
                    <m:r>
                      <a:rPr lang="es-ES" sz="14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𝑐𝑜𝑛</m:t>
                    </m:r>
                    <m:r>
                      <a:rPr lang="es-ES" sz="14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8 </m:t>
                    </m:r>
                    <m:r>
                      <a:rPr lang="es-ES" sz="14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𝑏𝑖𝑡𝑠</m:t>
                    </m:r>
                  </m:oMath>
                </a14:m>
                <a:endParaRPr lang="es-ES" sz="1400" b="0" i="1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 lvl="1">
                  <a:buFont typeface="Wingdings" panose="05000000000000000000" pitchFamily="2" charset="2"/>
                  <a:buChar char="q"/>
                </a:pPr>
                <a:r>
                  <a:rPr lang="es-ES" sz="1400" i="1" dirty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 5 = 00000101(2</a:t>
                </a:r>
                <a:endParaRPr lang="es-ES" sz="1400" b="0" i="1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 lvl="1">
                  <a:buFont typeface="Wingdings" panose="05000000000000000000" pitchFamily="2" charset="2"/>
                  <a:buChar char="q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−5 </m:t>
                        </m:r>
                        <m:r>
                          <a:rPr lang="es-ES" sz="14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𝑒𝑠</m:t>
                        </m:r>
                        <m:r>
                          <a:rPr lang="es-ES" sz="14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ES" sz="14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𝑒𝑙</m:t>
                        </m:r>
                        <m:r>
                          <a:rPr lang="es-ES" sz="14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s-ES" sz="14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(con 8 dígitos) de </a:t>
                </a:r>
                <a:r>
                  <a:rPr lang="es-ES" sz="1400" i="1" dirty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00000101(2</a:t>
                </a:r>
                <a:endParaRPr lang="es-ES" sz="140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lvl="2">
                  <a:buFont typeface="Wingdings" panose="05000000000000000000" pitchFamily="2" charset="2"/>
                  <a:buChar char="q"/>
                </a:pPr>
                <a:r>
                  <a:rPr lang="es-ES" sz="14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Paso 1: Calculamos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  <m:r>
                      <a:rPr lang="es-ES" sz="1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1400" dirty="0">
                    <a:latin typeface="Bahnschrift" panose="020B0502040204020203" pitchFamily="34" charset="0"/>
                  </a:rPr>
                  <a:t> 11111010</a:t>
                </a:r>
              </a:p>
              <a:p>
                <a:pPr lvl="2">
                  <a:buFont typeface="Wingdings" panose="05000000000000000000" pitchFamily="2" charset="2"/>
                  <a:buChar char="q"/>
                </a:pPr>
                <a:r>
                  <a:rPr lang="es-ES" sz="14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Paso 2:</a:t>
                </a:r>
                <a:r>
                  <a:rPr lang="es-ES" sz="1400" dirty="0">
                    <a:latin typeface="Bahnschrift" panose="020B0502040204020203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s-ES" sz="14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s-ES" sz="14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+1</a:t>
                </a:r>
                <a:r>
                  <a:rPr lang="es-ES" sz="1400" dirty="0">
                    <a:latin typeface="Bahnschrift" panose="020B0502040204020203" pitchFamily="34" charset="0"/>
                  </a:rPr>
                  <a:t> = 11111011</a:t>
                </a:r>
              </a:p>
              <a:p>
                <a:pPr marL="628650" lvl="1" indent="-285750">
                  <a:buFont typeface="Wingdings" panose="05000000000000000000" pitchFamily="2" charset="2"/>
                  <a:buChar char="q"/>
                </a:pPr>
                <a:r>
                  <a:rPr lang="es-ES" sz="1400" i="1" dirty="0">
                    <a:solidFill>
                      <a:schemeClr val="accent2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Observar que el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s-ES" sz="1400" i="1" dirty="0">
                    <a:solidFill>
                      <a:schemeClr val="accent2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 de 5  con 8 dígitos en decimal es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sz="1400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1400" b="0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s-ES" sz="1400" b="0" i="1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8</m:t>
                        </m:r>
                      </m:sup>
                    </m:sSup>
                  </m:oMath>
                </a14:m>
                <a:r>
                  <a:rPr lang="es-ES" sz="1400" i="1" dirty="0">
                    <a:solidFill>
                      <a:schemeClr val="accent2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-5= 251</a:t>
                </a:r>
              </a:p>
              <a:p>
                <a:pPr marL="342900" lvl="1" indent="0">
                  <a:buNone/>
                </a:pPr>
                <a:r>
                  <a:rPr lang="es-ES" sz="1400" i="1" dirty="0">
                    <a:solidFill>
                      <a:schemeClr val="accent2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Y que el </a:t>
                </a:r>
                <a:r>
                  <a:rPr lang="es-ES" sz="1400" i="1" dirty="0" err="1">
                    <a:solidFill>
                      <a:schemeClr val="accent2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nº</a:t>
                </a:r>
                <a:r>
                  <a:rPr lang="es-ES" sz="1400" i="1" dirty="0">
                    <a:solidFill>
                      <a:schemeClr val="accent2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 binario resultante corresponde al 251 decimal</a:t>
                </a:r>
              </a:p>
              <a:p>
                <a:pPr marL="342900" lvl="1" indent="0">
                  <a:buNone/>
                </a:pPr>
                <a:endParaRPr lang="es-ES" sz="1400" i="1" dirty="0">
                  <a:solidFill>
                    <a:schemeClr val="accent2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 lvl="1">
                  <a:buFont typeface="Wingdings" panose="05000000000000000000" pitchFamily="2" charset="2"/>
                  <a:buChar char="q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𝑅𝑒𝑝𝑟𝑒𝑠𝑒𝑛𝑡𝑎𝑟</m:t>
                        </m:r>
                        <m:r>
                          <a:rPr lang="es-ES" sz="14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 47 </m:t>
                        </m:r>
                        <m:r>
                          <a:rPr lang="es-ES" sz="14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s-ES" sz="14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−47 </m:t>
                        </m:r>
                        <m:r>
                          <a:rPr lang="es-ES" sz="14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𝑐𝑜𝑛</m:t>
                        </m:r>
                        <m:r>
                          <a:rPr lang="es-ES" sz="14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7 </m:t>
                        </m:r>
                        <m:r>
                          <a:rPr lang="es-ES" sz="14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𝑏𝑖𝑡𝑠</m:t>
                        </m:r>
                        <m:r>
                          <a:rPr lang="es-ES" sz="14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/>
                    </m:sSub>
                  </m:oMath>
                </a14:m>
                <a:r>
                  <a:rPr lang="es-ES" sz="14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</a:t>
                </a:r>
              </a:p>
              <a:p>
                <a:pPr lvl="1">
                  <a:buFont typeface="Wingdings" panose="05000000000000000000" pitchFamily="2" charset="2"/>
                  <a:buChar char="q"/>
                </a:pPr>
                <a:r>
                  <a:rPr lang="es-ES" sz="14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es-ES" sz="14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47</m:t>
                        </m:r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𝑒𝑠</m:t>
                        </m:r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𝑒𝑙</m:t>
                        </m:r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s-ES" sz="14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(con 7 dígitos) de0101111(2  </a:t>
                </a:r>
              </a:p>
              <a:p>
                <a:pPr lvl="2">
                  <a:buFont typeface="Wingdings" panose="05000000000000000000" pitchFamily="2" charset="2"/>
                  <a:buChar char="q"/>
                </a:pPr>
                <a:r>
                  <a:rPr lang="es-ES" sz="14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Paso 1: Calculamos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  <m:r>
                      <a:rPr lang="es-ES" sz="14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s-ES" sz="1400" dirty="0">
                    <a:latin typeface="Bahnschrift" panose="020B0502040204020203" pitchFamily="34" charset="0"/>
                  </a:rPr>
                  <a:t> 1010000</a:t>
                </a:r>
              </a:p>
              <a:p>
                <a:pPr lvl="2">
                  <a:buFont typeface="Wingdings" panose="05000000000000000000" pitchFamily="2" charset="2"/>
                  <a:buChar char="q"/>
                </a:pPr>
                <a:r>
                  <a:rPr lang="es-ES" sz="14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Paso 2: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s-ES" sz="14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s-ES" sz="14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+1</a:t>
                </a:r>
                <a:r>
                  <a:rPr lang="es-ES" sz="1400" dirty="0">
                    <a:latin typeface="Bahnschrift" panose="020B0502040204020203" pitchFamily="34" charset="0"/>
                  </a:rPr>
                  <a:t> = 1010001</a:t>
                </a:r>
              </a:p>
              <a:p>
                <a:pPr marL="628650" lvl="1" indent="-285750">
                  <a:buFont typeface="Wingdings" panose="05000000000000000000" pitchFamily="2" charset="2"/>
                  <a:buChar char="q"/>
                </a:pPr>
                <a:r>
                  <a:rPr lang="es-ES" sz="1400" i="1" dirty="0">
                    <a:solidFill>
                      <a:schemeClr val="accent2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Observar que el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s-ES" sz="14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es-ES" sz="1400" i="1" dirty="0">
                    <a:solidFill>
                      <a:schemeClr val="accent2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 de 47 con 7 dígitos en decimal es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sz="1400" i="1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1400" i="1" dirty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s-ES" sz="1400" b="0" i="1" dirty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7</m:t>
                        </m:r>
                      </m:sup>
                    </m:sSup>
                    <m:r>
                      <a:rPr lang="es-ES" sz="1400" i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 −4</m:t>
                    </m:r>
                    <m:r>
                      <a:rPr lang="es-ES" sz="1400" b="0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7</m:t>
                    </m:r>
                    <m:r>
                      <a:rPr lang="es-ES" sz="1400" i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1400" b="0" i="1" dirty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8</m:t>
                    </m:r>
                    <m:r>
                      <a:rPr lang="es-ES" sz="1400" i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endParaRPr lang="es-ES" sz="1400" i="1" dirty="0">
                  <a:solidFill>
                    <a:schemeClr val="accent2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 marL="342900" lvl="1" indent="0">
                  <a:buNone/>
                </a:pPr>
                <a:r>
                  <a:rPr lang="es-ES" sz="1400" i="1" dirty="0">
                    <a:solidFill>
                      <a:schemeClr val="accent2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Y que el </a:t>
                </a:r>
                <a:r>
                  <a:rPr lang="es-ES" sz="1400" i="1" dirty="0" err="1">
                    <a:solidFill>
                      <a:schemeClr val="accent2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nº</a:t>
                </a:r>
                <a:r>
                  <a:rPr lang="es-ES" sz="1400" i="1" dirty="0">
                    <a:solidFill>
                      <a:schemeClr val="accent2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 binario resultante corresponde al 81decimal</a:t>
                </a:r>
              </a:p>
            </p:txBody>
          </p:sp>
        </mc:Choice>
        <mc:Fallback xmlns="">
          <p:sp>
            <p:nvSpPr>
              <p:cNvPr id="2" name="Rectángulo 1">
                <a:extLst>
                  <a:ext uri="{FF2B5EF4-FFF2-40B4-BE49-F238E27FC236}">
                    <a16:creationId xmlns:a16="http://schemas.microsoft.com/office/drawing/2014/main" id="{6C133DCF-4604-4747-98EE-438254332B0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3" y="2074728"/>
                <a:ext cx="8761313" cy="3323987"/>
              </a:xfrm>
              <a:prstGeom prst="rect">
                <a:avLst/>
              </a:prstGeom>
              <a:blipFill>
                <a:blip r:embed="rId3"/>
                <a:stretch>
                  <a:fillRect t="-366" b="-73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183068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275183" y="2074728"/>
            <a:ext cx="7920880" cy="4018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q"/>
            </a:pPr>
            <a:r>
              <a:rPr lang="es-ES" sz="2100" dirty="0">
                <a:latin typeface="Bahnschrift" panose="020B0502040204020203" pitchFamily="34" charset="0"/>
              </a:rPr>
              <a:t> </a:t>
            </a:r>
            <a:r>
              <a:rPr lang="es-ES" sz="2400" dirty="0">
                <a:latin typeface="Bahnschrift" panose="020B0502040204020203" pitchFamily="34" charset="0"/>
              </a:rPr>
              <a:t>Operaciones en sistema binario</a:t>
            </a:r>
          </a:p>
          <a:p>
            <a:pPr marL="0" indent="0">
              <a:buNone/>
            </a:pPr>
            <a:r>
              <a:rPr lang="es-ES" sz="1800" dirty="0">
                <a:solidFill>
                  <a:schemeClr val="accent1">
                    <a:lumMod val="50000"/>
                  </a:schemeClr>
                </a:solidFill>
                <a:latin typeface="Bahnschrift" panose="020B0502040204020203" pitchFamily="34" charset="0"/>
              </a:rPr>
              <a:t>			</a:t>
            </a:r>
          </a:p>
          <a:p>
            <a:pPr lvl="2" algn="just">
              <a:buFont typeface="Wingdings" panose="05000000000000000000" pitchFamily="2" charset="2"/>
              <a:buChar char="q"/>
            </a:pPr>
            <a:r>
              <a:rPr lang="es-ES" sz="1800" dirty="0">
                <a:latin typeface="Bahnschrift" panose="020B0502040204020203" pitchFamily="34" charset="0"/>
              </a:rPr>
              <a:t> </a:t>
            </a:r>
            <a:r>
              <a:rPr lang="es-ES" sz="2000" b="1" dirty="0">
                <a:solidFill>
                  <a:schemeClr val="accent1">
                    <a:lumMod val="50000"/>
                  </a:schemeClr>
                </a:solidFill>
                <a:latin typeface="Bahnschrift" panose="020B0502040204020203" pitchFamily="34" charset="0"/>
              </a:rPr>
              <a:t>Ejemplo 1 </a:t>
            </a:r>
          </a:p>
          <a:p>
            <a:pPr lvl="3" algn="just">
              <a:buFont typeface="Wingdings" panose="05000000000000000000" pitchFamily="2" charset="2"/>
              <a:buChar char="q"/>
            </a:pP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Bahnschrift" panose="020B0502040204020203" pitchFamily="34" charset="0"/>
              </a:rPr>
              <a:t>  En decimal: 5 +5 = 10 (0 unidades y una decena)</a:t>
            </a:r>
          </a:p>
          <a:p>
            <a:pPr lvl="3" algn="just">
              <a:buFont typeface="Wingdings" panose="05000000000000000000" pitchFamily="2" charset="2"/>
              <a:buChar char="q"/>
            </a:pP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Bahnschrift" panose="020B0502040204020203" pitchFamily="34" charset="0"/>
              </a:rPr>
              <a:t> En binario: 1+1 = 2 =10(2 (0 unidades y una decena)</a:t>
            </a:r>
          </a:p>
          <a:p>
            <a:pPr marL="1028700" lvl="3" indent="0" algn="just">
              <a:buNone/>
            </a:pPr>
            <a:endParaRPr lang="es-ES" sz="2000" dirty="0">
              <a:solidFill>
                <a:schemeClr val="accent2">
                  <a:lumMod val="50000"/>
                </a:schemeClr>
              </a:solidFill>
              <a:latin typeface="Bahnschrift" panose="020B0502040204020203" pitchFamily="34" charset="0"/>
            </a:endParaRPr>
          </a:p>
          <a:p>
            <a:pPr marL="1028700" lvl="3" indent="0" algn="just">
              <a:buNone/>
            </a:pPr>
            <a:r>
              <a:rPr lang="es-ES" sz="2000" dirty="0">
                <a:solidFill>
                  <a:schemeClr val="accent2">
                    <a:lumMod val="50000"/>
                  </a:schemeClr>
                </a:solidFill>
                <a:latin typeface="Bahnschrift" panose="020B0502040204020203" pitchFamily="34" charset="0"/>
              </a:rPr>
              <a:t>¿Cómo sería en binario 5 + 7?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8932F66-1FA5-4D39-96F0-EED919C52006}"/>
              </a:ext>
            </a:extLst>
          </p:cNvPr>
          <p:cNvSpPr txBox="1"/>
          <p:nvPr/>
        </p:nvSpPr>
        <p:spPr>
          <a:xfrm>
            <a:off x="282844" y="1566084"/>
            <a:ext cx="2059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</a:rPr>
              <a:t>Aritmética binaria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10961925-1F4E-4AC5-A0DB-40C2030D7F4B}"/>
              </a:ext>
            </a:extLst>
          </p:cNvPr>
          <p:cNvSpPr/>
          <p:nvPr/>
        </p:nvSpPr>
        <p:spPr>
          <a:xfrm>
            <a:off x="107504" y="4437112"/>
            <a:ext cx="7200800" cy="9618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just">
              <a:buFont typeface="Wingdings" panose="05000000000000000000" pitchFamily="2" charset="2"/>
              <a:buChar char="q"/>
            </a:pPr>
            <a:endParaRPr lang="es-ES" sz="1650" dirty="0">
              <a:solidFill>
                <a:schemeClr val="accent1">
                  <a:lumMod val="50000"/>
                </a:schemeClr>
              </a:solidFill>
              <a:latin typeface="Bahnschrift" panose="020B0502040204020203" pitchFamily="34" charset="0"/>
            </a:endParaRPr>
          </a:p>
          <a:p>
            <a:pPr lvl="2" algn="just">
              <a:buFont typeface="Wingdings" panose="05000000000000000000" pitchFamily="2" charset="2"/>
              <a:buChar char="q"/>
            </a:pP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Bahnschrift" panose="020B0502040204020203" pitchFamily="34" charset="0"/>
              </a:rPr>
              <a:t>En binario: 101+111 =1100(2 (0 unidades y 0 decenas, se conforman unidades de orden superior)</a:t>
            </a:r>
          </a:p>
        </p:txBody>
      </p:sp>
    </p:spTree>
    <p:extLst>
      <p:ext uri="{BB962C8B-B14F-4D97-AF65-F5344CB8AC3E}">
        <p14:creationId xmlns:p14="http://schemas.microsoft.com/office/powerpoint/2010/main" val="18366553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3 Subtítulo">
                <a:extLst>
                  <a:ext uri="{FF2B5EF4-FFF2-40B4-BE49-F238E27FC236}">
                    <a16:creationId xmlns:a16="http://schemas.microsoft.com/office/drawing/2014/main" id="{F5B676DE-08BE-460B-B662-62B10E286B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75183" y="2074728"/>
                <a:ext cx="7920880" cy="401856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342900" lvl="1" indent="0">
                  <a:buNone/>
                </a:pPr>
                <a:r>
                  <a:rPr lang="es-ES" sz="1400" b="1" i="1" dirty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Ejemplos</a:t>
                </a:r>
              </a:p>
              <a:p>
                <a:pPr lvl="1">
                  <a:buFont typeface="Wingdings" panose="05000000000000000000" pitchFamily="2" charset="2"/>
                  <a:buChar char="q"/>
                </a:pPr>
                <a14:m>
                  <m:oMath xmlns:m="http://schemas.openxmlformats.org/officeDocument/2006/math">
                    <m:r>
                      <a:rPr lang="es-ES" sz="16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101+010=111(2</m:t>
                    </m:r>
                  </m:oMath>
                </a14:m>
                <a:r>
                  <a:rPr lang="es-ES" sz="1600" i="1" dirty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 </a:t>
                </a:r>
              </a:p>
              <a:p>
                <a:pPr lvl="1">
                  <a:buFont typeface="Wingdings" panose="05000000000000000000" pitchFamily="2" charset="2"/>
                  <a:buChar char="q"/>
                </a:pPr>
                <a14:m>
                  <m:oMath xmlns:m="http://schemas.openxmlformats.org/officeDocument/2006/math">
                    <m:r>
                      <a:rPr lang="es-ES" sz="16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111011+110=1000001(2</m:t>
                    </m:r>
                  </m:oMath>
                </a14:m>
                <a:endParaRPr lang="es-ES" sz="160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lvl="1">
                  <a:buFont typeface="Wingdings" panose="05000000000000000000" pitchFamily="2" charset="2"/>
                  <a:buChar char="q"/>
                </a:pPr>
                <a:r>
                  <a:rPr lang="es-ES" sz="16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110111011 +100111011= 1011110110(2     </a:t>
                </a:r>
              </a:p>
              <a:p>
                <a:pPr marL="342900" lvl="1" indent="0">
                  <a:buNone/>
                </a:pPr>
                <a:r>
                  <a:rPr lang="es-ES" sz="1600" dirty="0">
                    <a:solidFill>
                      <a:schemeClr val="accent2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Comprobar a qué números corresponden en base decimal</a:t>
                </a:r>
              </a:p>
              <a:p>
                <a:pPr marL="342900" lvl="1" indent="0">
                  <a:buNone/>
                </a:pPr>
                <a:endParaRPr lang="es-ES" sz="1400" b="1" i="1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 marL="342900" lvl="1" indent="0">
                  <a:buNone/>
                </a:pPr>
                <a:endParaRPr lang="es-ES" sz="1400" b="1" i="1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 marL="342900" lvl="1" indent="0">
                  <a:buNone/>
                </a:pPr>
                <a:endParaRPr lang="es-ES" sz="1400" b="1" i="1" dirty="0">
                  <a:solidFill>
                    <a:schemeClr val="accent1">
                      <a:lumMod val="50000"/>
                    </a:schemeClr>
                  </a:solidFill>
                  <a:latin typeface="Cambria Math" panose="02040503050406030204" pitchFamily="18" charset="0"/>
                </a:endParaRPr>
              </a:p>
              <a:p>
                <a:pPr marL="342900" lvl="1" indent="0">
                  <a:buNone/>
                </a:pPr>
                <a:r>
                  <a:rPr lang="es-ES" sz="1400" b="1" i="1" dirty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Ejemplos</a:t>
                </a:r>
              </a:p>
              <a:p>
                <a:pPr lvl="1">
                  <a:buFont typeface="Wingdings" panose="05000000000000000000" pitchFamily="2" charset="2"/>
                  <a:buChar char="q"/>
                </a:pPr>
                <a14:m>
                  <m:oMath xmlns:m="http://schemas.openxmlformats.org/officeDocument/2006/math">
                    <m:r>
                      <a:rPr lang="es-ES" sz="16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s-ES" sz="16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s-ES" sz="16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s-ES" sz="16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−101</m:t>
                    </m:r>
                    <m:r>
                      <a:rPr lang="es-ES" sz="16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16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s-ES" sz="16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s-ES" sz="16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0</m:t>
                    </m:r>
                    <m:r>
                      <a:rPr lang="es-ES" sz="16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(2</m:t>
                    </m:r>
                  </m:oMath>
                </a14:m>
                <a:r>
                  <a:rPr lang="es-ES" sz="1600" i="1" dirty="0">
                    <a:solidFill>
                      <a:schemeClr val="accent1">
                        <a:lumMod val="50000"/>
                      </a:schemeClr>
                    </a:solidFill>
                    <a:latin typeface="Cambria Math" panose="02040503050406030204" pitchFamily="18" charset="0"/>
                  </a:rPr>
                  <a:t> </a:t>
                </a:r>
              </a:p>
              <a:p>
                <a:pPr lvl="1">
                  <a:buFont typeface="Wingdings" panose="05000000000000000000" pitchFamily="2" charset="2"/>
                  <a:buChar char="q"/>
                </a:pPr>
                <a14:m>
                  <m:oMath xmlns:m="http://schemas.openxmlformats.org/officeDocument/2006/math">
                    <m:r>
                      <a:rPr lang="es-ES" sz="160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1</m:t>
                    </m:r>
                    <m:r>
                      <a:rPr lang="es-ES" sz="16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0001−01010</m:t>
                    </m:r>
                    <m:r>
                      <a:rPr lang="es-ES" sz="16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s-ES" sz="1600" b="0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00111</m:t>
                    </m:r>
                    <m:r>
                      <a:rPr lang="es-ES" sz="1600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(2</m:t>
                    </m:r>
                  </m:oMath>
                </a14:m>
                <a:endParaRPr lang="es-ES" sz="160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lvl="1">
                  <a:buFont typeface="Wingdings" panose="05000000000000000000" pitchFamily="2" charset="2"/>
                  <a:buChar char="q"/>
                </a:pPr>
                <a:r>
                  <a:rPr lang="es-ES" sz="16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111101001-101101101= 001111100(2     </a:t>
                </a:r>
              </a:p>
              <a:p>
                <a:pPr marL="342900" lvl="1" indent="0">
                  <a:buNone/>
                </a:pPr>
                <a:r>
                  <a:rPr lang="es-ES" sz="1600" dirty="0">
                    <a:solidFill>
                      <a:schemeClr val="accent2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Comprobar a qué números corresponden en base decimal</a:t>
                </a:r>
              </a:p>
              <a:p>
                <a:pPr lvl="2">
                  <a:buFont typeface="Wingdings" panose="05000000000000000000" pitchFamily="2" charset="2"/>
                  <a:buChar char="q"/>
                </a:pPr>
                <a:endParaRPr lang="es-ES" sz="1400" dirty="0">
                  <a:solidFill>
                    <a:schemeClr val="accent2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marL="0" indent="0">
                  <a:buNone/>
                </a:pPr>
                <a:endParaRPr lang="es-ES" sz="560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lvl="1" algn="just">
                  <a:buFont typeface="Wingdings" panose="05000000000000000000" pitchFamily="2" charset="2"/>
                  <a:buChar char="q"/>
                </a:pPr>
                <a:endParaRPr lang="es-ES" sz="5600" dirty="0">
                  <a:latin typeface="Bahnschrift" panose="020B0502040204020203" pitchFamily="34" charset="0"/>
                </a:endParaRPr>
              </a:p>
            </p:txBody>
          </p:sp>
        </mc:Choice>
        <mc:Fallback xmlns="">
          <p:sp>
            <p:nvSpPr>
              <p:cNvPr id="7" name="3 Subtítulo">
                <a:extLst>
                  <a:ext uri="{FF2B5EF4-FFF2-40B4-BE49-F238E27FC236}">
                    <a16:creationId xmlns:a16="http://schemas.microsoft.com/office/drawing/2014/main" id="{F5B676DE-08BE-460B-B662-62B10E286B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183" y="2074728"/>
                <a:ext cx="7920880" cy="4018567"/>
              </a:xfrm>
              <a:prstGeom prst="rect">
                <a:avLst/>
              </a:prstGeom>
              <a:blipFill>
                <a:blip r:embed="rId3"/>
                <a:stretch>
                  <a:fillRect t="-758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uadroTexto 5">
            <a:extLst>
              <a:ext uri="{FF2B5EF4-FFF2-40B4-BE49-F238E27FC236}">
                <a16:creationId xmlns:a16="http://schemas.microsoft.com/office/drawing/2014/main" id="{08932F66-1FA5-4D39-96F0-EED919C52006}"/>
              </a:ext>
            </a:extLst>
          </p:cNvPr>
          <p:cNvSpPr txBox="1"/>
          <p:nvPr/>
        </p:nvSpPr>
        <p:spPr>
          <a:xfrm>
            <a:off x="282844" y="1566084"/>
            <a:ext cx="2059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</a:rPr>
              <a:t>Aritmética binaria</a:t>
            </a:r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C040DFA1-8334-45E5-9952-C05676656A09}"/>
              </a:ext>
            </a:extLst>
          </p:cNvPr>
          <p:cNvSpPr/>
          <p:nvPr/>
        </p:nvSpPr>
        <p:spPr>
          <a:xfrm>
            <a:off x="611560" y="3501008"/>
            <a:ext cx="7488832" cy="648072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Restar en binario: sumar al minuendo el complemento a dos del sustraendo</a:t>
            </a:r>
          </a:p>
        </p:txBody>
      </p:sp>
    </p:spTree>
    <p:extLst>
      <p:ext uri="{BB962C8B-B14F-4D97-AF65-F5344CB8AC3E}">
        <p14:creationId xmlns:p14="http://schemas.microsoft.com/office/powerpoint/2010/main" val="4069658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0" y="5841267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275183" y="2074728"/>
            <a:ext cx="7920880" cy="4018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buFont typeface="Wingdings" panose="05000000000000000000" pitchFamily="2" charset="2"/>
              <a:buChar char="q"/>
            </a:pPr>
            <a:r>
              <a:rPr lang="es-ES" sz="2800" dirty="0">
                <a:latin typeface="Bahnschrift" panose="020B0502040204020203" pitchFamily="34" charset="0"/>
              </a:rPr>
              <a:t>Producto binario</a:t>
            </a:r>
          </a:p>
          <a:p>
            <a:pPr marL="342900" lvl="1" indent="0" algn="just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Bahnschrift" panose="020B0502040204020203" pitchFamily="34" charset="0"/>
              </a:rPr>
              <a:t>El ordenador realiza el producto mediante sumas repetidas: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Bahnschrift" panose="020B0502040204020203" pitchFamily="34" charset="0"/>
              </a:rPr>
              <a:t>	Cada dos “1” se genera un arrastre (“me llevo una”)</a:t>
            </a:r>
          </a:p>
          <a:p>
            <a:pPr lvl="1" algn="just">
              <a:buFont typeface="Wingdings" panose="05000000000000000000" pitchFamily="2" charset="2"/>
              <a:buChar char="q"/>
            </a:pPr>
            <a:endParaRPr lang="es-ES" dirty="0">
              <a:solidFill>
                <a:schemeClr val="accent1">
                  <a:lumMod val="50000"/>
                </a:schemeClr>
              </a:solidFill>
              <a:latin typeface="Bahnschrift" panose="020B0502040204020203" pitchFamily="34" charset="0"/>
            </a:endParaRPr>
          </a:p>
          <a:p>
            <a:pPr marL="342900" lvl="1" indent="0" algn="just">
              <a:buNone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Bahnschrift" panose="020B0502040204020203" pitchFamily="34" charset="0"/>
              </a:rPr>
              <a:t>Para sumar:</a:t>
            </a:r>
          </a:p>
          <a:p>
            <a:pPr marL="685800" lvl="1" indent="-342900" algn="just">
              <a:buAutoNum type="arabicParenR"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Bahnschrift" panose="020B0502040204020203" pitchFamily="34" charset="0"/>
              </a:rPr>
              <a:t>Si el número de UNOS es par, la suma es un CERO y si es impar es un UNO.</a:t>
            </a:r>
          </a:p>
          <a:p>
            <a:pPr marL="685800" lvl="1" indent="-342900" algn="just">
              <a:buAutoNum type="arabicParenR"/>
            </a:pPr>
            <a:r>
              <a:rPr lang="es-ES" dirty="0">
                <a:solidFill>
                  <a:schemeClr val="accent1">
                    <a:lumMod val="50000"/>
                  </a:schemeClr>
                </a:solidFill>
                <a:latin typeface="Bahnschrift" panose="020B0502040204020203" pitchFamily="34" charset="0"/>
              </a:rPr>
              <a:t>Para determinar los arrastres a una posición superior, se cuentan los pares de UNOS				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8932F66-1FA5-4D39-96F0-EED919C52006}"/>
              </a:ext>
            </a:extLst>
          </p:cNvPr>
          <p:cNvSpPr txBox="1"/>
          <p:nvPr/>
        </p:nvSpPr>
        <p:spPr>
          <a:xfrm>
            <a:off x="282844" y="1566084"/>
            <a:ext cx="2059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</a:rPr>
              <a:t>Aritmética binaria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688B84E5-A0DD-4240-AF1C-E8BA53763A5B}"/>
              </a:ext>
            </a:extLst>
          </p:cNvPr>
          <p:cNvSpPr txBox="1"/>
          <p:nvPr/>
        </p:nvSpPr>
        <p:spPr>
          <a:xfrm>
            <a:off x="827584" y="4941168"/>
            <a:ext cx="56886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Ejemplo: Calcular 3349x13</a:t>
            </a:r>
          </a:p>
        </p:txBody>
      </p:sp>
    </p:spTree>
    <p:extLst>
      <p:ext uri="{BB962C8B-B14F-4D97-AF65-F5344CB8AC3E}">
        <p14:creationId xmlns:p14="http://schemas.microsoft.com/office/powerpoint/2010/main" val="3859801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275183" y="2074728"/>
            <a:ext cx="7920880" cy="4018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1800" dirty="0">
              <a:solidFill>
                <a:schemeClr val="accent1">
                  <a:lumMod val="50000"/>
                </a:schemeClr>
              </a:solidFill>
              <a:latin typeface="Bahnschrift" panose="020B0502040204020203" pitchFamily="34" charset="0"/>
            </a:endParaRP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s-ES" sz="2000" dirty="0">
                <a:latin typeface="Bahnschrift" panose="020B0502040204020203" pitchFamily="34" charset="0"/>
              </a:rPr>
              <a:t> </a:t>
            </a:r>
            <a:r>
              <a:rPr lang="es-ES" sz="2800" dirty="0">
                <a:latin typeface="Bahnschrift" panose="020B0502040204020203" pitchFamily="34" charset="0"/>
              </a:rPr>
              <a:t>La información en la computadora</a:t>
            </a:r>
          </a:p>
          <a:p>
            <a:pPr lvl="2" algn="just">
              <a:buFont typeface="Wingdings" panose="05000000000000000000" pitchFamily="2" charset="2"/>
              <a:buChar char="q"/>
            </a:pP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Bahnschrift" panose="020B0502040204020203" pitchFamily="34" charset="0"/>
              </a:rPr>
              <a:t> Los sistemas digitales manejan información binaria, por tanto es importante conocer las operaciones fundamentales en términos binarios</a:t>
            </a:r>
          </a:p>
          <a:p>
            <a:pPr lvl="2" algn="just">
              <a:buFont typeface="Wingdings" panose="05000000000000000000" pitchFamily="2" charset="2"/>
              <a:buChar char="q"/>
            </a:pP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Bahnschrift" panose="020B0502040204020203" pitchFamily="34" charset="0"/>
              </a:rPr>
              <a:t> Cada uno de los datos se puede representar por un conjunto de bits</a:t>
            </a:r>
          </a:p>
          <a:p>
            <a:pPr lvl="2" algn="just">
              <a:buFont typeface="Wingdings" panose="05000000000000000000" pitchFamily="2" charset="2"/>
              <a:buChar char="q"/>
            </a:pPr>
            <a:r>
              <a:rPr lang="es-ES" sz="2000" dirty="0">
                <a:solidFill>
                  <a:schemeClr val="accent1">
                    <a:lumMod val="50000"/>
                  </a:schemeClr>
                </a:solidFill>
                <a:latin typeface="Bahnschrift" panose="020B0502040204020203" pitchFamily="34" charset="0"/>
              </a:rPr>
              <a:t> ¿Cómo codifica y cómo opera internamente una computadora?</a:t>
            </a:r>
          </a:p>
          <a:p>
            <a:pPr marL="1028700" lvl="3" indent="0" algn="just">
              <a:buNone/>
            </a:pPr>
            <a:endParaRPr lang="es-ES" sz="1550" dirty="0">
              <a:solidFill>
                <a:schemeClr val="accent1">
                  <a:lumMod val="50000"/>
                </a:schemeClr>
              </a:solidFill>
              <a:latin typeface="Bahnschrift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8932F66-1FA5-4D39-96F0-EED919C52006}"/>
              </a:ext>
            </a:extLst>
          </p:cNvPr>
          <p:cNvSpPr txBox="1"/>
          <p:nvPr/>
        </p:nvSpPr>
        <p:spPr>
          <a:xfrm>
            <a:off x="282844" y="1566084"/>
            <a:ext cx="2059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</a:rPr>
              <a:t>Aritmética binaria</a:t>
            </a:r>
          </a:p>
        </p:txBody>
      </p:sp>
    </p:spTree>
    <p:extLst>
      <p:ext uri="{BB962C8B-B14F-4D97-AF65-F5344CB8AC3E}">
        <p14:creationId xmlns:p14="http://schemas.microsoft.com/office/powerpoint/2010/main" val="1238341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10017" y="609329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3 Subtítulo">
                <a:extLst>
                  <a:ext uri="{FF2B5EF4-FFF2-40B4-BE49-F238E27FC236}">
                    <a16:creationId xmlns:a16="http://schemas.microsoft.com/office/drawing/2014/main" id="{F5B676DE-08BE-460B-B662-62B10E286B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75183" y="2074729"/>
                <a:ext cx="7920880" cy="365852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77500" lnSpcReduction="20000"/>
              </a:bodyPr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endParaRPr lang="es-ES" sz="180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lvl="1" algn="just">
                  <a:buFont typeface="Wingdings" panose="05000000000000000000" pitchFamily="2" charset="2"/>
                  <a:buChar char="q"/>
                </a:pPr>
                <a:r>
                  <a:rPr lang="es-ES" sz="2000" dirty="0">
                    <a:latin typeface="Bahnschrift" panose="020B0502040204020203" pitchFamily="34" charset="0"/>
                  </a:rPr>
                  <a:t>Sistemas de numeración</a:t>
                </a:r>
              </a:p>
              <a:p>
                <a:pPr lvl="2" algn="just">
                  <a:buFont typeface="Wingdings" panose="05000000000000000000" pitchFamily="2" charset="2"/>
                  <a:buChar char="q"/>
                </a:pPr>
                <a:r>
                  <a:rPr lang="es-ES" sz="1700" dirty="0">
                    <a:latin typeface="Bahnschrift" panose="020B0502040204020203" pitchFamily="34" charset="0"/>
                  </a:rPr>
                  <a:t> </a:t>
                </a:r>
                <a:r>
                  <a:rPr lang="es-ES" sz="17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Representación de los números mediante un alfabeto compuesto por b guarismos, símbolos o cifras. </a:t>
                </a:r>
              </a:p>
              <a:p>
                <a:pPr lvl="2" algn="just">
                  <a:buFont typeface="Wingdings" panose="05000000000000000000" pitchFamily="2" charset="2"/>
                  <a:buChar char="q"/>
                </a:pPr>
                <a:r>
                  <a:rPr lang="es-ES" sz="17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b se denomina base del sistema y es el número de cifras que componen el alfabeto. Los más utilizados en Informática son:</a:t>
                </a:r>
              </a:p>
              <a:p>
                <a:pPr marL="685800" lvl="2" indent="0" algn="just">
                  <a:buNone/>
                </a:pPr>
                <a:endParaRPr lang="es-ES" sz="170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lvl="3" algn="just">
                  <a:buFont typeface="Wingdings" panose="05000000000000000000" pitchFamily="2" charset="2"/>
                  <a:buChar char="q"/>
                </a:pPr>
                <a:r>
                  <a:rPr lang="es-ES" sz="155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</a:t>
                </a:r>
                <a:r>
                  <a:rPr lang="es-ES" sz="19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Sistema decimal: base 10;  cifras: {0,1,2,3,….9}</a:t>
                </a:r>
              </a:p>
              <a:p>
                <a:pPr lvl="3" algn="just">
                  <a:buFont typeface="Wingdings" panose="05000000000000000000" pitchFamily="2" charset="2"/>
                  <a:buChar char="q"/>
                </a:pPr>
                <a:r>
                  <a:rPr lang="es-ES" sz="19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Sistema binario: base 2:  cifras: {0,1} se llaman cifras binarias </a:t>
                </a:r>
                <a:r>
                  <a:rPr lang="es-ES" sz="1900" dirty="0" err="1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ó</a:t>
                </a:r>
                <a:r>
                  <a:rPr lang="es-ES" sz="19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bits</a:t>
                </a:r>
              </a:p>
              <a:p>
                <a:pPr lvl="3" algn="just">
                  <a:buFont typeface="Wingdings" panose="05000000000000000000" pitchFamily="2" charset="2"/>
                  <a:buChar char="q"/>
                </a:pPr>
                <a:r>
                  <a:rPr lang="es-ES" sz="19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Sistema octal: base 8; cifras: {0,1,2,…7}</a:t>
                </a:r>
              </a:p>
              <a:p>
                <a:pPr lvl="3" algn="just">
                  <a:buFont typeface="Wingdings" panose="05000000000000000000" pitchFamily="2" charset="2"/>
                  <a:buChar char="q"/>
                </a:pPr>
                <a:r>
                  <a:rPr lang="es-ES" sz="19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Sistema hexadecimal; base 16: {0,1,2,….9,A,B,C…F}</a:t>
                </a:r>
              </a:p>
              <a:p>
                <a:pPr lvl="3" algn="just">
                  <a:buFont typeface="Wingdings" panose="05000000000000000000" pitchFamily="2" charset="2"/>
                  <a:buChar char="q"/>
                </a:pPr>
                <a:r>
                  <a:rPr lang="es-ES" sz="19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El sistema base 64 se emplea para representar cadenas muy largas que pueden contener texto</a:t>
                </a:r>
              </a:p>
              <a:p>
                <a:pPr marL="1028700" lvl="3" indent="0" algn="just">
                  <a:buNone/>
                </a:pPr>
                <a:endParaRPr lang="es-ES" sz="155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marL="1028700" lvl="3" indent="0" algn="just">
                  <a:buNone/>
                </a:pPr>
                <a:endParaRPr lang="es-ES" sz="155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marL="1028700" lvl="3" indent="0" algn="just">
                  <a:buNone/>
                </a:pPr>
                <a:endParaRPr lang="es-ES" sz="155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marL="1028700" lvl="3" indent="0" algn="just">
                  <a:buNone/>
                </a:pPr>
                <a:r>
                  <a:rPr lang="es-ES" sz="2100" b="1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Significado de un número en base b: </a:t>
                </a:r>
                <a14:m>
                  <m:oMath xmlns:m="http://schemas.openxmlformats.org/officeDocument/2006/math">
                    <m:r>
                      <a:rPr lang="es-ES" sz="21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𝑵</m:t>
                    </m:r>
                    <m:r>
                      <a:rPr lang="es-ES" sz="21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=…+</m:t>
                    </m:r>
                    <m:sSub>
                      <m:sSubPr>
                        <m:ctrlP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sSup>
                      <m:sSupPr>
                        <m:ctrlP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  <m:r>
                      <a:rPr lang="es-ES" sz="21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s-ES" sz="2100" b="1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sSup>
                      <m:sSupPr>
                        <m:ctrlP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s-ES" sz="2100" b="1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s-ES" sz="21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s-MX" sz="2100" b="1" i="1" smtClean="0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𝒃</m:t>
                    </m:r>
                  </m:oMath>
                </a14:m>
                <a:r>
                  <a:rPr lang="es-ES" sz="2100" b="1" dirty="0">
                    <a:solidFill>
                      <a:schemeClr val="accent1">
                        <a:lumMod val="50000"/>
                      </a:schemeClr>
                    </a:solidFill>
                  </a:rPr>
                  <a:t>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21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21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s-ES" sz="2100" b="1" i="1" dirty="0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b>
                    </m:sSub>
                  </m:oMath>
                </a14:m>
                <a:r>
                  <a:rPr lang="es-ES" sz="2100" b="1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sz="21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21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s-ES" sz="21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p>
                    </m:sSup>
                    <m:r>
                      <a:rPr lang="es-ES" sz="21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s-ES" sz="21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sz="21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</m:sSub>
                    <m:sSup>
                      <m:sSupPr>
                        <m:ctrlP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s-ES" sz="21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sz="21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p>
                    </m:sSup>
                    <m:r>
                      <a:rPr lang="es-ES" sz="2100" b="1" i="1">
                        <a:solidFill>
                          <a:schemeClr val="accent1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s-ES" sz="2100" b="1" dirty="0">
                    <a:solidFill>
                      <a:schemeClr val="accent1">
                        <a:lumMod val="50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s-ES" sz="21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sz="21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b>
                    </m:sSub>
                    <m:sSup>
                      <m:sSupPr>
                        <m:ctrlP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s-ES" sz="21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s-ES" sz="2100" b="1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+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s-ES" sz="21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sz="21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b>
                    </m:sSub>
                    <m:sSup>
                      <m:sSupPr>
                        <m:ctrlP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sz="2100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r>
                          <a:rPr lang="es-ES" sz="21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sz="2100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s-ES" sz="2100" b="1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+…</a:t>
                </a:r>
              </a:p>
            </p:txBody>
          </p:sp>
        </mc:Choice>
        <mc:Fallback xmlns="">
          <p:sp>
            <p:nvSpPr>
              <p:cNvPr id="7" name="3 Subtítulo">
                <a:extLst>
                  <a:ext uri="{FF2B5EF4-FFF2-40B4-BE49-F238E27FC236}">
                    <a16:creationId xmlns:a16="http://schemas.microsoft.com/office/drawing/2014/main" id="{F5B676DE-08BE-460B-B662-62B10E286B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183" y="2074729"/>
                <a:ext cx="7920880" cy="3658528"/>
              </a:xfrm>
              <a:prstGeom prst="rect">
                <a:avLst/>
              </a:prstGeom>
              <a:blipFill>
                <a:blip r:embed="rId3"/>
                <a:stretch>
                  <a:fillRect r="-308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uadroTexto 5">
            <a:extLst>
              <a:ext uri="{FF2B5EF4-FFF2-40B4-BE49-F238E27FC236}">
                <a16:creationId xmlns:a16="http://schemas.microsoft.com/office/drawing/2014/main" id="{08932F66-1FA5-4D39-96F0-EED919C52006}"/>
              </a:ext>
            </a:extLst>
          </p:cNvPr>
          <p:cNvSpPr txBox="1"/>
          <p:nvPr/>
        </p:nvSpPr>
        <p:spPr>
          <a:xfrm>
            <a:off x="282844" y="1566084"/>
            <a:ext cx="2059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</a:rPr>
              <a:t>Aritmética binaria</a:t>
            </a:r>
          </a:p>
        </p:txBody>
      </p:sp>
    </p:spTree>
    <p:extLst>
      <p:ext uri="{BB962C8B-B14F-4D97-AF65-F5344CB8AC3E}">
        <p14:creationId xmlns:p14="http://schemas.microsoft.com/office/powerpoint/2010/main" val="1225696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10017" y="6252525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467544" y="2100076"/>
            <a:ext cx="7920880" cy="4018567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s-ES" sz="1800" dirty="0">
              <a:solidFill>
                <a:schemeClr val="accent1">
                  <a:lumMod val="50000"/>
                </a:schemeClr>
              </a:solidFill>
              <a:latin typeface="Bahnschrift Light" panose="020B0502040204020203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s-ES" sz="2400" dirty="0">
                <a:latin typeface="Bahnschrift" panose="020B0502040204020203" pitchFamily="34" charset="0"/>
              </a:rPr>
              <a:t>Paso de sistema decimal a sistema binario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s-ES" sz="2600" b="1" dirty="0">
                <a:solidFill>
                  <a:schemeClr val="accent1">
                    <a:lumMod val="5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Parte entera</a:t>
            </a:r>
            <a:r>
              <a:rPr lang="es-ES" sz="2600" dirty="0">
                <a:solidFill>
                  <a:schemeClr val="accent1">
                    <a:lumMod val="5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 los dígitos binarios son los restos que se obtienen al ir dividiendo la parte entera entre 2 y el último cociente, </a:t>
            </a:r>
            <a:r>
              <a:rPr lang="es-ES" sz="2600" u="sng" dirty="0">
                <a:solidFill>
                  <a:schemeClr val="accent1">
                    <a:lumMod val="5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en orden inverso </a:t>
            </a:r>
            <a:r>
              <a:rPr lang="es-ES" sz="2600" dirty="0">
                <a:solidFill>
                  <a:schemeClr val="accent1">
                    <a:lumMod val="5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a cómo se han obtenido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s-ES" sz="2600" b="1" dirty="0">
                <a:solidFill>
                  <a:schemeClr val="accent1">
                    <a:lumMod val="5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Parte decimal</a:t>
            </a:r>
            <a:r>
              <a:rPr lang="es-ES" sz="2600" dirty="0">
                <a:solidFill>
                  <a:schemeClr val="accent1">
                    <a:lumMod val="50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: se va multiplicando por 2 la parte fraccionaria del número y las partes fraccionarias de los números que se van obteniendo. Nos quedamos con las partes enteras de los productos obtenidos</a:t>
            </a:r>
          </a:p>
          <a:p>
            <a:pPr lvl="1" algn="just">
              <a:buFont typeface="Wingdings" panose="05000000000000000000" pitchFamily="2" charset="2"/>
              <a:buChar char="q"/>
            </a:pPr>
            <a:r>
              <a:rPr lang="es-ES" sz="1600" dirty="0">
                <a:latin typeface="Bahnschrift" panose="020B0502040204020203" pitchFamily="34" charset="0"/>
              </a:rPr>
              <a:t>Ejercicios</a:t>
            </a:r>
            <a:r>
              <a:rPr lang="es-ES" sz="2000" dirty="0">
                <a:latin typeface="Bahnschrift" panose="020B0502040204020203" pitchFamily="34" charset="0"/>
              </a:rPr>
              <a:t> </a:t>
            </a:r>
            <a:r>
              <a:rPr lang="es-ES" sz="1600" dirty="0">
                <a:latin typeface="Bahnschrift" panose="020B0502040204020203" pitchFamily="34" charset="0"/>
              </a:rPr>
              <a:t>1)Expresar  57   3,125      323,4  en binario</a:t>
            </a:r>
          </a:p>
          <a:p>
            <a:pPr marL="1371600" lvl="4" indent="0" algn="just">
              <a:buNone/>
            </a:pPr>
            <a:r>
              <a:rPr lang="es-ES" sz="1550" dirty="0">
                <a:latin typeface="Bahnschrift" panose="020B0502040204020203" pitchFamily="34" charset="0"/>
              </a:rPr>
              <a:t>   2) Escribir en decimal   los binarios: 11100101     10100,00111          0,10101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8932F66-1FA5-4D39-96F0-EED919C52006}"/>
              </a:ext>
            </a:extLst>
          </p:cNvPr>
          <p:cNvSpPr txBox="1"/>
          <p:nvPr/>
        </p:nvSpPr>
        <p:spPr>
          <a:xfrm>
            <a:off x="282844" y="1566084"/>
            <a:ext cx="2059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</a:rPr>
              <a:t>Aritmética binaria</a:t>
            </a:r>
          </a:p>
        </p:txBody>
      </p:sp>
    </p:spTree>
    <p:extLst>
      <p:ext uri="{BB962C8B-B14F-4D97-AF65-F5344CB8AC3E}">
        <p14:creationId xmlns:p14="http://schemas.microsoft.com/office/powerpoint/2010/main" val="2239393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3 Subtítulo">
                <a:extLst>
                  <a:ext uri="{FF2B5EF4-FFF2-40B4-BE49-F238E27FC236}">
                    <a16:creationId xmlns:a16="http://schemas.microsoft.com/office/drawing/2014/main" id="{F5B676DE-08BE-460B-B662-62B10E286B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75183" y="2074728"/>
                <a:ext cx="7920880" cy="401856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Wingdings" panose="05000000000000000000" pitchFamily="2" charset="2"/>
                  <a:buChar char="q"/>
                </a:pPr>
                <a:r>
                  <a:rPr lang="es-ES" sz="2800" dirty="0">
                    <a:latin typeface="Bahnschrift" panose="020B0502040204020203" pitchFamily="34" charset="0"/>
                  </a:rPr>
                  <a:t>Sistema octal</a:t>
                </a:r>
                <a:r>
                  <a:rPr lang="es-ES" sz="1600" dirty="0">
                    <a:latin typeface="Bahnschrift" panose="020B0502040204020203" pitchFamily="34" charset="0"/>
                  </a:rPr>
                  <a:t>    (base 8)</a:t>
                </a:r>
                <a:endParaRPr lang="es-ES" sz="2800" dirty="0">
                  <a:latin typeface="Bahnschrift" panose="020B0502040204020203" pitchFamily="34" charset="0"/>
                </a:endParaRPr>
              </a:p>
              <a:p>
                <a:pPr>
                  <a:buFont typeface="Wingdings" panose="05000000000000000000" pitchFamily="2" charset="2"/>
                  <a:buChar char="q"/>
                </a:pPr>
                <a:r>
                  <a:rPr lang="es-ES" sz="24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Conversión sistema binario / sistema octal</a:t>
                </a:r>
              </a:p>
              <a:p>
                <a:pPr lvl="1">
                  <a:buFont typeface="Wingdings" panose="05000000000000000000" pitchFamily="2" charset="2"/>
                  <a:buChar char="q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Cada símbolo octal se corresponde con 3 bits y las conversiones se hacen expandiendo o agrupando </a:t>
                </a:r>
                <a:endParaRPr lang="es-ES" dirty="0">
                  <a:latin typeface="Bahnschrift" panose="020B0502040204020203" pitchFamily="34" charset="0"/>
                </a:endParaRPr>
              </a:p>
              <a:p>
                <a:pPr lvl="1" algn="just">
                  <a:buFont typeface="Wingdings" panose="05000000000000000000" pitchFamily="2" charset="2"/>
                  <a:buChar char="q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Puedes hacer la conversión de cada grupo de 3 cifras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s-ES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sup>
                    </m:sSup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=8) a partir del punto decimal hacia la izquierda y hacia la derecha (y tendrás que añadir ceros si es necesario para completar grupos de 3)</a:t>
                </a:r>
              </a:p>
              <a:p>
                <a:pPr lvl="1" algn="just">
                  <a:buFont typeface="Wingdings" panose="05000000000000000000" pitchFamily="2" charset="2"/>
                  <a:buChar char="q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Podrías también hacer el cambio a base 10 y luego a base 2</a:t>
                </a:r>
              </a:p>
              <a:p>
                <a:pPr marL="342900" lvl="1" indent="0" algn="just">
                  <a:buNone/>
                </a:pPr>
                <a:endParaRPr lang="es-ES" dirty="0">
                  <a:latin typeface="Bahnschrift" panose="020B0502040204020203" pitchFamily="34" charset="0"/>
                </a:endParaRPr>
              </a:p>
              <a:p>
                <a:pPr marL="342900" lvl="1" indent="0" algn="just">
                  <a:buNone/>
                </a:pPr>
                <a:endParaRPr lang="es-ES" dirty="0">
                  <a:latin typeface="Bahnschrift" panose="020B0502040204020203" pitchFamily="34" charset="0"/>
                </a:endParaRPr>
              </a:p>
              <a:p>
                <a:pPr lvl="1" algn="just">
                  <a:buFont typeface="Wingdings" panose="05000000000000000000" pitchFamily="2" charset="2"/>
                  <a:buChar char="q"/>
                </a:pPr>
                <a:endParaRPr lang="es-ES" dirty="0">
                  <a:latin typeface="Bahnschrift" panose="020B0502040204020203" pitchFamily="34" charset="0"/>
                </a:endParaRPr>
              </a:p>
              <a:p>
                <a:pPr lvl="1" algn="just">
                  <a:buFont typeface="Wingdings" panose="05000000000000000000" pitchFamily="2" charset="2"/>
                  <a:buChar char="q"/>
                </a:pPr>
                <a:endParaRPr lang="es-ES" dirty="0">
                  <a:latin typeface="Bahnschrift" panose="020B0502040204020203" pitchFamily="34" charset="0"/>
                </a:endParaRPr>
              </a:p>
            </p:txBody>
          </p:sp>
        </mc:Choice>
        <mc:Fallback xmlns="">
          <p:sp>
            <p:nvSpPr>
              <p:cNvPr id="7" name="3 Subtítulo">
                <a:extLst>
                  <a:ext uri="{FF2B5EF4-FFF2-40B4-BE49-F238E27FC236}">
                    <a16:creationId xmlns:a16="http://schemas.microsoft.com/office/drawing/2014/main" id="{F5B676DE-08BE-460B-B662-62B10E286B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183" y="2074728"/>
                <a:ext cx="7920880" cy="4018567"/>
              </a:xfrm>
              <a:prstGeom prst="rect">
                <a:avLst/>
              </a:prstGeom>
              <a:blipFill>
                <a:blip r:embed="rId3"/>
                <a:stretch>
                  <a:fillRect l="-1309" t="-2576" r="-69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uadroTexto 5">
            <a:extLst>
              <a:ext uri="{FF2B5EF4-FFF2-40B4-BE49-F238E27FC236}">
                <a16:creationId xmlns:a16="http://schemas.microsoft.com/office/drawing/2014/main" id="{08932F66-1FA5-4D39-96F0-EED919C52006}"/>
              </a:ext>
            </a:extLst>
          </p:cNvPr>
          <p:cNvSpPr txBox="1"/>
          <p:nvPr/>
        </p:nvSpPr>
        <p:spPr>
          <a:xfrm>
            <a:off x="282844" y="1566084"/>
            <a:ext cx="2059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</a:rPr>
              <a:t>Aritmética binaria</a:t>
            </a:r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6CDFB410-6EA7-40DB-9199-ABF93FED35CA}"/>
              </a:ext>
            </a:extLst>
          </p:cNvPr>
          <p:cNvSpPr/>
          <p:nvPr/>
        </p:nvSpPr>
        <p:spPr>
          <a:xfrm>
            <a:off x="-108520" y="4602188"/>
            <a:ext cx="7344816" cy="1123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>
              <a:buFont typeface="Wingdings" panose="05000000000000000000" pitchFamily="2" charset="2"/>
              <a:buChar char="q"/>
            </a:pPr>
            <a:r>
              <a:rPr lang="es-ES" sz="1600" dirty="0">
                <a:latin typeface="Bahnschrift" panose="020B0502040204020203" pitchFamily="34" charset="0"/>
              </a:rPr>
              <a:t>Ejercicios</a:t>
            </a:r>
            <a:r>
              <a:rPr lang="es-ES" sz="2000" dirty="0">
                <a:latin typeface="Bahnschrift" panose="020B0502040204020203" pitchFamily="34" charset="0"/>
              </a:rPr>
              <a:t> </a:t>
            </a:r>
            <a:r>
              <a:rPr lang="es-ES" sz="1600" dirty="0">
                <a:latin typeface="Bahnschrift" panose="020B0502040204020203" pitchFamily="34" charset="0"/>
              </a:rPr>
              <a:t>1)    Expresar  10001101100,1101</a:t>
            </a:r>
            <a:r>
              <a:rPr lang="es-ES" sz="1200" dirty="0">
                <a:latin typeface="Bahnschrift" panose="020B0502040204020203" pitchFamily="34" charset="0"/>
              </a:rPr>
              <a:t>(2     </a:t>
            </a:r>
            <a:r>
              <a:rPr lang="es-ES" sz="1600" dirty="0">
                <a:latin typeface="Bahnschrift" panose="020B0502040204020203" pitchFamily="34" charset="0"/>
              </a:rPr>
              <a:t>y      10100,1010</a:t>
            </a:r>
            <a:r>
              <a:rPr lang="es-ES" sz="1200" dirty="0">
                <a:latin typeface="Bahnschrift" panose="020B0502040204020203" pitchFamily="34" charset="0"/>
              </a:rPr>
              <a:t>(2   </a:t>
            </a:r>
            <a:r>
              <a:rPr lang="es-ES" sz="1600" dirty="0">
                <a:latin typeface="Bahnschrift" panose="020B0502040204020203" pitchFamily="34" charset="0"/>
              </a:rPr>
              <a:t>en base 8</a:t>
            </a:r>
          </a:p>
          <a:p>
            <a:pPr marL="1371600" lvl="4" indent="0" algn="just">
              <a:buNone/>
            </a:pPr>
            <a:r>
              <a:rPr lang="es-ES" sz="1550" dirty="0">
                <a:latin typeface="Bahnschrift" panose="020B0502040204020203" pitchFamily="34" charset="0"/>
              </a:rPr>
              <a:t>    2)    Escribir 1.367,25</a:t>
            </a:r>
            <a:r>
              <a:rPr lang="es-ES" sz="1200" dirty="0">
                <a:latin typeface="Bahnschrift" panose="020B0502040204020203" pitchFamily="34" charset="0"/>
              </a:rPr>
              <a:t>(8</a:t>
            </a:r>
            <a:r>
              <a:rPr lang="es-ES" sz="1600" dirty="0">
                <a:latin typeface="Bahnschrift" panose="020B0502040204020203" pitchFamily="34" charset="0"/>
              </a:rPr>
              <a:t>        y 537,24</a:t>
            </a:r>
            <a:r>
              <a:rPr lang="es-ES" sz="1200" dirty="0">
                <a:latin typeface="Bahnschrift" panose="020B0502040204020203" pitchFamily="34" charset="0"/>
              </a:rPr>
              <a:t>(8  </a:t>
            </a:r>
            <a:r>
              <a:rPr lang="es-ES" sz="1600" dirty="0">
                <a:latin typeface="Bahnschrift" panose="020B0502040204020203" pitchFamily="34" charset="0"/>
              </a:rPr>
              <a:t> en base 2</a:t>
            </a:r>
            <a:endParaRPr lang="es-ES" sz="1550" dirty="0">
              <a:latin typeface="Bahnschrift" panose="020B0502040204020203" pitchFamily="34" charset="0"/>
            </a:endParaRPr>
          </a:p>
          <a:p>
            <a:pPr marL="1371600" lvl="4" indent="0" algn="just">
              <a:buNone/>
            </a:pPr>
            <a:r>
              <a:rPr lang="es-ES" sz="1550" dirty="0">
                <a:latin typeface="Bahnschrift" panose="020B0502040204020203" pitchFamily="34" charset="0"/>
              </a:rPr>
              <a:t>    3) Comprobar resultados expresando estos valores en          	 decimal</a:t>
            </a:r>
            <a:endParaRPr lang="es-ES" sz="16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584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3 Subtítulo">
                <a:extLst>
                  <a:ext uri="{FF2B5EF4-FFF2-40B4-BE49-F238E27FC236}">
                    <a16:creationId xmlns:a16="http://schemas.microsoft.com/office/drawing/2014/main" id="{F5B676DE-08BE-460B-B662-62B10E286B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75183" y="2074728"/>
                <a:ext cx="7920880" cy="401856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Wingdings" panose="05000000000000000000" pitchFamily="2" charset="2"/>
                  <a:buChar char="q"/>
                </a:pPr>
                <a:r>
                  <a:rPr lang="es-ES" sz="2800" dirty="0">
                    <a:latin typeface="Bahnschrift" panose="020B0502040204020203" pitchFamily="34" charset="0"/>
                  </a:rPr>
                  <a:t>Sistema hexadecimal</a:t>
                </a:r>
                <a:r>
                  <a:rPr lang="es-ES" sz="1600" dirty="0">
                    <a:latin typeface="Bahnschrift" panose="020B0502040204020203" pitchFamily="34" charset="0"/>
                  </a:rPr>
                  <a:t>    (base 16)</a:t>
                </a:r>
                <a:endParaRPr lang="es-ES" sz="2800" dirty="0">
                  <a:latin typeface="Bahnschrift" panose="020B0502040204020203" pitchFamily="34" charset="0"/>
                </a:endParaRPr>
              </a:p>
              <a:p>
                <a:pPr>
                  <a:buFont typeface="Wingdings" panose="05000000000000000000" pitchFamily="2" charset="2"/>
                  <a:buChar char="q"/>
                </a:pPr>
                <a:r>
                  <a:rPr lang="es-ES" sz="24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Conversión sistema binario / sistema hexadecimal</a:t>
                </a:r>
                <a:endParaRPr lang="es-ES" sz="2400" dirty="0">
                  <a:latin typeface="Bahnschrift" panose="020B0502040204020203" pitchFamily="34" charset="0"/>
                </a:endParaRPr>
              </a:p>
              <a:p>
                <a:pPr lvl="1">
                  <a:buFont typeface="Wingdings" panose="05000000000000000000" pitchFamily="2" charset="2"/>
                  <a:buChar char="q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Cada símbolo hexadecimal se corresponde con 4 bits y las conversiones se hacen expandiendo o agrupando </a:t>
                </a:r>
                <a:endParaRPr lang="es-ES" dirty="0">
                  <a:latin typeface="Bahnschrift" panose="020B0502040204020203" pitchFamily="34" charset="0"/>
                </a:endParaRPr>
              </a:p>
              <a:p>
                <a:pPr lvl="1" algn="just">
                  <a:buFont typeface="Wingdings" panose="05000000000000000000" pitchFamily="2" charset="2"/>
                  <a:buChar char="q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Puedes hacer la conversión de cada grupo de 4 cifras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b="1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s-ES" b="1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sup>
                    </m:sSup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=16) a partir del punto decimal hacia la izquierda y hacia la derecha (y tendrás que añadir ceros si es necesario para completar grupos de 4)</a:t>
                </a:r>
              </a:p>
              <a:p>
                <a:pPr lvl="1" algn="just">
                  <a:buFont typeface="Wingdings" panose="05000000000000000000" pitchFamily="2" charset="2"/>
                  <a:buChar char="q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Podrías también hacer el cambio a base 10 y luego a base 2</a:t>
                </a:r>
              </a:p>
              <a:p>
                <a:pPr marL="342900" lvl="1" indent="0" algn="just">
                  <a:buNone/>
                </a:pPr>
                <a:r>
                  <a:rPr lang="es-ES" sz="1600" dirty="0">
                    <a:latin typeface="Bahnschrift" panose="020B0502040204020203" pitchFamily="34" charset="0"/>
                  </a:rPr>
                  <a:t>Ejercicios</a:t>
                </a:r>
                <a:r>
                  <a:rPr lang="es-ES" sz="2000" dirty="0">
                    <a:latin typeface="Bahnschrift" panose="020B0502040204020203" pitchFamily="34" charset="0"/>
                  </a:rPr>
                  <a:t> </a:t>
                </a:r>
                <a:r>
                  <a:rPr lang="es-ES" sz="1600" dirty="0">
                    <a:latin typeface="Bahnschrift" panose="020B0502040204020203" pitchFamily="34" charset="0"/>
                  </a:rPr>
                  <a:t>1) Expresar  10001101100,1101</a:t>
                </a:r>
                <a:r>
                  <a:rPr lang="es-ES" sz="1200" dirty="0">
                    <a:latin typeface="Bahnschrift" panose="020B0502040204020203" pitchFamily="34" charset="0"/>
                  </a:rPr>
                  <a:t>(2     </a:t>
                </a:r>
                <a:r>
                  <a:rPr lang="es-ES" sz="1600" dirty="0">
                    <a:latin typeface="Bahnschrift" panose="020B0502040204020203" pitchFamily="34" charset="0"/>
                  </a:rPr>
                  <a:t>y      10100,1010</a:t>
                </a:r>
                <a:r>
                  <a:rPr lang="es-ES" sz="1200" dirty="0">
                    <a:latin typeface="Bahnschrift" panose="020B0502040204020203" pitchFamily="34" charset="0"/>
                  </a:rPr>
                  <a:t>(2   </a:t>
                </a:r>
                <a:r>
                  <a:rPr lang="es-ES" sz="1600" dirty="0">
                    <a:latin typeface="Bahnschrift" panose="020B0502040204020203" pitchFamily="34" charset="0"/>
                  </a:rPr>
                  <a:t>en base 16</a:t>
                </a:r>
              </a:p>
              <a:p>
                <a:pPr marL="1371600" lvl="4" indent="0" algn="just">
                  <a:buNone/>
                </a:pPr>
                <a:r>
                  <a:rPr lang="es-ES" sz="1550" dirty="0">
                    <a:latin typeface="Bahnschrift" panose="020B0502040204020203" pitchFamily="34" charset="0"/>
                  </a:rPr>
                  <a:t>      2) Escribir 1A7,C4</a:t>
                </a:r>
                <a:r>
                  <a:rPr lang="es-ES" sz="1200" dirty="0">
                    <a:latin typeface="Bahnschrift" panose="020B0502040204020203" pitchFamily="34" charset="0"/>
                  </a:rPr>
                  <a:t>(H</a:t>
                </a:r>
                <a:r>
                  <a:rPr lang="es-ES" sz="1600" dirty="0">
                    <a:latin typeface="Bahnschrift" panose="020B0502040204020203" pitchFamily="34" charset="0"/>
                  </a:rPr>
                  <a:t>        y 5DB,24</a:t>
                </a:r>
                <a:r>
                  <a:rPr lang="es-ES" sz="1200" dirty="0">
                    <a:latin typeface="Bahnschrift" panose="020B0502040204020203" pitchFamily="34" charset="0"/>
                  </a:rPr>
                  <a:t>(H  </a:t>
                </a:r>
                <a:r>
                  <a:rPr lang="es-ES" sz="1600" dirty="0">
                    <a:latin typeface="Bahnschrift" panose="020B0502040204020203" pitchFamily="34" charset="0"/>
                  </a:rPr>
                  <a:t> en base 2</a:t>
                </a:r>
                <a:endParaRPr lang="es-ES" sz="1550" dirty="0">
                  <a:latin typeface="Bahnschrift" panose="020B0502040204020203" pitchFamily="34" charset="0"/>
                </a:endParaRPr>
              </a:p>
              <a:p>
                <a:pPr marL="1371600" lvl="4" indent="0" algn="just">
                  <a:buNone/>
                </a:pPr>
                <a:r>
                  <a:rPr lang="es-ES" sz="1550" dirty="0">
                    <a:latin typeface="Bahnschrift" panose="020B0502040204020203" pitchFamily="34" charset="0"/>
                  </a:rPr>
                  <a:t>      3) Comprobar resultados expresando estos valores en  decimal</a:t>
                </a:r>
                <a:endParaRPr lang="es-ES" sz="1600" dirty="0">
                  <a:latin typeface="Bahnschrift" panose="020B0502040204020203" pitchFamily="34" charset="0"/>
                </a:endParaRPr>
              </a:p>
              <a:p>
                <a:pPr lvl="1" algn="just">
                  <a:buFont typeface="Wingdings" panose="05000000000000000000" pitchFamily="2" charset="2"/>
                  <a:buChar char="q"/>
                </a:pPr>
                <a:endParaRPr lang="es-ES" dirty="0">
                  <a:latin typeface="Bahnschrift" panose="020B0502040204020203" pitchFamily="34" charset="0"/>
                </a:endParaRPr>
              </a:p>
              <a:p>
                <a:pPr lvl="1" algn="just">
                  <a:buFont typeface="Wingdings" panose="05000000000000000000" pitchFamily="2" charset="2"/>
                  <a:buChar char="q"/>
                </a:pPr>
                <a:endParaRPr lang="es-ES" dirty="0">
                  <a:latin typeface="Bahnschrift" panose="020B0502040204020203" pitchFamily="34" charset="0"/>
                </a:endParaRPr>
              </a:p>
              <a:p>
                <a:pPr marL="0" indent="0">
                  <a:buNone/>
                </a:pPr>
                <a:endParaRPr lang="es-ES" sz="560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lvl="1" algn="just">
                  <a:buFont typeface="Wingdings" panose="05000000000000000000" pitchFamily="2" charset="2"/>
                  <a:buChar char="q"/>
                </a:pPr>
                <a:endParaRPr lang="es-ES" sz="5600" dirty="0">
                  <a:latin typeface="Bahnschrift" panose="020B0502040204020203" pitchFamily="34" charset="0"/>
                </a:endParaRPr>
              </a:p>
            </p:txBody>
          </p:sp>
        </mc:Choice>
        <mc:Fallback xmlns="">
          <p:sp>
            <p:nvSpPr>
              <p:cNvPr id="7" name="3 Subtítulo">
                <a:extLst>
                  <a:ext uri="{FF2B5EF4-FFF2-40B4-BE49-F238E27FC236}">
                    <a16:creationId xmlns:a16="http://schemas.microsoft.com/office/drawing/2014/main" id="{F5B676DE-08BE-460B-B662-62B10E286B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183" y="2074728"/>
                <a:ext cx="7920880" cy="4018567"/>
              </a:xfrm>
              <a:prstGeom prst="rect">
                <a:avLst/>
              </a:prstGeom>
              <a:blipFill>
                <a:blip r:embed="rId3"/>
                <a:stretch>
                  <a:fillRect l="-1309" t="-2576" r="-693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uadroTexto 5">
            <a:extLst>
              <a:ext uri="{FF2B5EF4-FFF2-40B4-BE49-F238E27FC236}">
                <a16:creationId xmlns:a16="http://schemas.microsoft.com/office/drawing/2014/main" id="{08932F66-1FA5-4D39-96F0-EED919C52006}"/>
              </a:ext>
            </a:extLst>
          </p:cNvPr>
          <p:cNvSpPr txBox="1"/>
          <p:nvPr/>
        </p:nvSpPr>
        <p:spPr>
          <a:xfrm>
            <a:off x="282844" y="1566084"/>
            <a:ext cx="2059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</a:rPr>
              <a:t>Aritmética binaria</a:t>
            </a:r>
          </a:p>
        </p:txBody>
      </p:sp>
    </p:spTree>
    <p:extLst>
      <p:ext uri="{BB962C8B-B14F-4D97-AF65-F5344CB8AC3E}">
        <p14:creationId xmlns:p14="http://schemas.microsoft.com/office/powerpoint/2010/main" val="2378073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3 Subtítulo">
                <a:extLst>
                  <a:ext uri="{FF2B5EF4-FFF2-40B4-BE49-F238E27FC236}">
                    <a16:creationId xmlns:a16="http://schemas.microsoft.com/office/drawing/2014/main" id="{F5B676DE-08BE-460B-B662-62B10E286B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75183" y="2074728"/>
                <a:ext cx="7920880" cy="401856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Wingdings" panose="05000000000000000000" pitchFamily="2" charset="2"/>
                  <a:buChar char="q"/>
                </a:pPr>
                <a:r>
                  <a:rPr lang="es-ES" sz="2800" dirty="0">
                    <a:latin typeface="Bahnschrift" panose="020B0502040204020203" pitchFamily="34" charset="0"/>
                  </a:rPr>
                  <a:t>Representación de datos numéricos</a:t>
                </a:r>
              </a:p>
              <a:p>
                <a:pPr lvl="1">
                  <a:buFont typeface="Wingdings" panose="05000000000000000000" pitchFamily="2" charset="2"/>
                  <a:buChar char="q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Representación interna distinta para números enteros y reales</a:t>
                </a:r>
              </a:p>
              <a:p>
                <a:pPr lvl="1">
                  <a:buFont typeface="Wingdings" panose="05000000000000000000" pitchFamily="2" charset="2"/>
                  <a:buChar char="q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Límites: dependen del número de bits asignados (y de la forma de representación)</a:t>
                </a:r>
              </a:p>
              <a:p>
                <a:pPr lvl="2">
                  <a:buFont typeface="Wingdings" panose="05000000000000000000" pitchFamily="2" charset="2"/>
                  <a:buChar char="q"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</a:t>
                </a:r>
                <a:r>
                  <a:rPr lang="es-ES" sz="16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Límites superior e inferior para que un número pueda ser representado</a:t>
                </a:r>
              </a:p>
              <a:p>
                <a:pPr lvl="2">
                  <a:buFont typeface="Wingdings" panose="05000000000000000000" pitchFamily="2" charset="2"/>
                  <a:buChar char="q"/>
                </a:pPr>
                <a:r>
                  <a:rPr lang="es-ES" sz="1600" dirty="0" err="1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Overflow</a:t>
                </a:r>
                <a:r>
                  <a:rPr lang="es-ES" sz="16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: una operación produce un número tan grande que provoca desbordamiento (se sobrepasa el límite superior)</a:t>
                </a:r>
              </a:p>
              <a:p>
                <a:pPr lvl="2">
                  <a:buFont typeface="Wingdings" panose="05000000000000000000" pitchFamily="2" charset="2"/>
                  <a:buChar char="q"/>
                </a:pPr>
                <a:r>
                  <a:rPr lang="es-ES" sz="1600" dirty="0" err="1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Underflow</a:t>
                </a:r>
                <a:r>
                  <a:rPr lang="es-ES" sz="16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: límite inferior (se sobrepasa el límite inferior)</a:t>
                </a:r>
              </a:p>
              <a:p>
                <a:pPr marL="685800" lvl="2" indent="0">
                  <a:buNone/>
                </a:pPr>
                <a:endParaRPr lang="es-ES" sz="160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marL="685800" lvl="2" indent="0">
                  <a:buNone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highlight>
                      <a:srgbClr val="C0C0C0"/>
                    </a:highlight>
                    <a:latin typeface="Bahnschrift" panose="020B0502040204020203" pitchFamily="34" charset="0"/>
                  </a:rPr>
                  <a:t>Ejemplo: si el computador utiliza 6 bits para representar enteros positivos: el </a:t>
                </a:r>
                <a:r>
                  <a:rPr lang="es-ES" dirty="0" err="1">
                    <a:solidFill>
                      <a:schemeClr val="accent1">
                        <a:lumMod val="50000"/>
                      </a:schemeClr>
                    </a:solidFill>
                    <a:highlight>
                      <a:srgbClr val="C0C0C0"/>
                    </a:highlight>
                    <a:latin typeface="Bahnschrift" panose="020B0502040204020203" pitchFamily="34" charset="0"/>
                  </a:rPr>
                  <a:t>nº</a:t>
                </a: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highlight>
                      <a:srgbClr val="C0C0C0"/>
                    </a:highlight>
                    <a:latin typeface="Bahnschrift" panose="020B0502040204020203" pitchFamily="34" charset="0"/>
                  </a:rPr>
                  <a:t> más grande que puede almacenar es 111111 en base 2 = 65 (en base 10)</a:t>
                </a:r>
              </a:p>
              <a:p>
                <a:pPr marL="685800" lvl="2" indent="0">
                  <a:buNone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highlight>
                      <a:srgbClr val="C0C0C0"/>
                    </a:highlight>
                    <a:latin typeface="Bahnschrift" panose="020B0502040204020203" pitchFamily="34" charset="0"/>
                  </a:rPr>
                  <a:t>Con 16 bits se pueden representar los valores desde 0 hasta 65535 incluido </a:t>
                </a:r>
              </a:p>
              <a:p>
                <a:pPr marL="685800" lvl="2" indent="0">
                  <a:buNone/>
                </a:pPr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highlight>
                      <a:srgbClr val="C0C0C0"/>
                    </a:highlight>
                    <a:latin typeface="Bahnschrift" panose="020B0502040204020203" pitchFamily="34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ES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highlight>
                              <a:srgbClr val="C0C0C0"/>
                            </a:highlight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s-ES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highlight>
                              <a:srgbClr val="C0C0C0"/>
                            </a:highlight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s-ES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highlight>
                              <a:srgbClr val="C0C0C0"/>
                            </a:highlight>
                            <a:latin typeface="Cambria Math" panose="02040503050406030204" pitchFamily="18" charset="0"/>
                          </a:rPr>
                          <m:t>16</m:t>
                        </m:r>
                      </m:sup>
                    </m:sSup>
                  </m:oMath>
                </a14:m>
                <a:r>
                  <a:rPr lang="es-ES" dirty="0">
                    <a:solidFill>
                      <a:schemeClr val="accent1">
                        <a:lumMod val="50000"/>
                      </a:schemeClr>
                    </a:solidFill>
                    <a:highlight>
                      <a:srgbClr val="C0C0C0"/>
                    </a:highlight>
                    <a:latin typeface="Bahnschrift" panose="020B0502040204020203" pitchFamily="34" charset="0"/>
                  </a:rPr>
                  <a:t> =65536)</a:t>
                </a:r>
              </a:p>
              <a:p>
                <a:pPr lvl="1" algn="just">
                  <a:buFont typeface="Wingdings" panose="05000000000000000000" pitchFamily="2" charset="2"/>
                  <a:buChar char="q"/>
                </a:pPr>
                <a:endParaRPr lang="es-ES" dirty="0">
                  <a:latin typeface="Bahnschrift" panose="020B0502040204020203" pitchFamily="34" charset="0"/>
                </a:endParaRPr>
              </a:p>
              <a:p>
                <a:pPr marL="0" indent="0">
                  <a:buNone/>
                </a:pPr>
                <a:endParaRPr lang="es-ES" sz="560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lvl="1" algn="just">
                  <a:buFont typeface="Wingdings" panose="05000000000000000000" pitchFamily="2" charset="2"/>
                  <a:buChar char="q"/>
                </a:pPr>
                <a:endParaRPr lang="es-ES" sz="5600" dirty="0">
                  <a:latin typeface="Bahnschrift" panose="020B0502040204020203" pitchFamily="34" charset="0"/>
                </a:endParaRPr>
              </a:p>
            </p:txBody>
          </p:sp>
        </mc:Choice>
        <mc:Fallback xmlns="">
          <p:sp>
            <p:nvSpPr>
              <p:cNvPr id="7" name="3 Subtítulo">
                <a:extLst>
                  <a:ext uri="{FF2B5EF4-FFF2-40B4-BE49-F238E27FC236}">
                    <a16:creationId xmlns:a16="http://schemas.microsoft.com/office/drawing/2014/main" id="{F5B676DE-08BE-460B-B662-62B10E286B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183" y="2074728"/>
                <a:ext cx="7920880" cy="4018567"/>
              </a:xfrm>
              <a:prstGeom prst="rect">
                <a:avLst/>
              </a:prstGeom>
              <a:blipFill>
                <a:blip r:embed="rId3"/>
                <a:stretch>
                  <a:fillRect l="-1309" t="-2576"/>
                </a:stretch>
              </a:blipFill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uadroTexto 5">
            <a:extLst>
              <a:ext uri="{FF2B5EF4-FFF2-40B4-BE49-F238E27FC236}">
                <a16:creationId xmlns:a16="http://schemas.microsoft.com/office/drawing/2014/main" id="{08932F66-1FA5-4D39-96F0-EED919C52006}"/>
              </a:ext>
            </a:extLst>
          </p:cNvPr>
          <p:cNvSpPr txBox="1"/>
          <p:nvPr/>
        </p:nvSpPr>
        <p:spPr>
          <a:xfrm>
            <a:off x="282844" y="1566084"/>
            <a:ext cx="2059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</a:rPr>
              <a:t>Aritmética binaria</a:t>
            </a:r>
          </a:p>
        </p:txBody>
      </p:sp>
    </p:spTree>
    <p:extLst>
      <p:ext uri="{BB962C8B-B14F-4D97-AF65-F5344CB8AC3E}">
        <p14:creationId xmlns:p14="http://schemas.microsoft.com/office/powerpoint/2010/main" val="4008390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8481" y="5791384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3 Subtítulo">
            <a:extLst>
              <a:ext uri="{FF2B5EF4-FFF2-40B4-BE49-F238E27FC236}">
                <a16:creationId xmlns:a16="http://schemas.microsoft.com/office/drawing/2014/main" id="{F5B676DE-08BE-460B-B662-62B10E286B1F}"/>
              </a:ext>
            </a:extLst>
          </p:cNvPr>
          <p:cNvSpPr txBox="1">
            <a:spLocks/>
          </p:cNvSpPr>
          <p:nvPr/>
        </p:nvSpPr>
        <p:spPr>
          <a:xfrm>
            <a:off x="275182" y="2074728"/>
            <a:ext cx="8450987" cy="40185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q"/>
            </a:pPr>
            <a:r>
              <a:rPr lang="es-ES" sz="2800" dirty="0">
                <a:latin typeface="Bahnschrift" panose="020B0502040204020203" pitchFamily="34" charset="0"/>
              </a:rPr>
              <a:t> Representación de números enteros</a:t>
            </a:r>
          </a:p>
          <a:p>
            <a:pPr marL="342900" lvl="1" indent="0">
              <a:buNone/>
            </a:pPr>
            <a:endParaRPr lang="es-ES" sz="2400" dirty="0">
              <a:solidFill>
                <a:schemeClr val="accent1">
                  <a:lumMod val="50000"/>
                </a:schemeClr>
              </a:solidFill>
              <a:latin typeface="Bahnschrift" panose="020B0502040204020203" pitchFamily="34" charset="0"/>
            </a:endParaRPr>
          </a:p>
          <a:p>
            <a:pPr marL="342900" lvl="1" indent="0">
              <a:buNone/>
            </a:pPr>
            <a:r>
              <a:rPr lang="es-ES" sz="3200" dirty="0">
                <a:solidFill>
                  <a:schemeClr val="accent1">
                    <a:lumMod val="50000"/>
                  </a:schemeClr>
                </a:solidFill>
                <a:latin typeface="Bahnschrift" panose="020B0502040204020203" pitchFamily="34" charset="0"/>
              </a:rPr>
              <a:t>¿Cómo expresamos un número negativo?</a:t>
            </a:r>
          </a:p>
          <a:p>
            <a:pPr marL="342900" lvl="1" indent="0">
              <a:buNone/>
            </a:pPr>
            <a:r>
              <a:rPr lang="es-ES" sz="2400" dirty="0">
                <a:solidFill>
                  <a:srgbClr val="FF0000"/>
                </a:solidFill>
                <a:latin typeface="Bahnschrift" panose="020B0502040204020203" pitchFamily="34" charset="0"/>
              </a:rPr>
              <a:t>				     </a:t>
            </a:r>
          </a:p>
          <a:p>
            <a:pPr marL="342900" lvl="1" indent="0" algn="just">
              <a:buNone/>
            </a:pPr>
            <a:endParaRPr lang="es-ES" sz="5600" dirty="0">
              <a:latin typeface="Bahnschrift" panose="020B0502040204020203" pitchFamily="34" charset="0"/>
            </a:endParaRP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8932F66-1FA5-4D39-96F0-EED919C52006}"/>
              </a:ext>
            </a:extLst>
          </p:cNvPr>
          <p:cNvSpPr txBox="1"/>
          <p:nvPr/>
        </p:nvSpPr>
        <p:spPr>
          <a:xfrm>
            <a:off x="282844" y="1566084"/>
            <a:ext cx="2059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</a:rPr>
              <a:t>Aritmética binaria</a:t>
            </a:r>
          </a:p>
        </p:txBody>
      </p:sp>
      <p:sp>
        <p:nvSpPr>
          <p:cNvPr id="2" name="Flecha: hacia abajo 1">
            <a:extLst>
              <a:ext uri="{FF2B5EF4-FFF2-40B4-BE49-F238E27FC236}">
                <a16:creationId xmlns:a16="http://schemas.microsoft.com/office/drawing/2014/main" id="{29CBF8A9-0CE7-466F-A015-155533584A32}"/>
              </a:ext>
            </a:extLst>
          </p:cNvPr>
          <p:cNvSpPr/>
          <p:nvPr/>
        </p:nvSpPr>
        <p:spPr>
          <a:xfrm>
            <a:off x="3779912" y="3429000"/>
            <a:ext cx="576064" cy="10081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163B41C-1378-4F57-AAED-92EDC70A6D0F}"/>
              </a:ext>
            </a:extLst>
          </p:cNvPr>
          <p:cNvSpPr txBox="1"/>
          <p:nvPr/>
        </p:nvSpPr>
        <p:spPr>
          <a:xfrm>
            <a:off x="417830" y="4408423"/>
            <a:ext cx="71064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>
                <a:solidFill>
                  <a:schemeClr val="accent1">
                    <a:lumMod val="50000"/>
                  </a:schemeClr>
                </a:solidFill>
              </a:rPr>
              <a:t>        Representación en complementos</a:t>
            </a:r>
          </a:p>
        </p:txBody>
      </p:sp>
    </p:spTree>
    <p:extLst>
      <p:ext uri="{BB962C8B-B14F-4D97-AF65-F5344CB8AC3E}">
        <p14:creationId xmlns:p14="http://schemas.microsoft.com/office/powerpoint/2010/main" val="3885017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6EC45C65-09D5-4C90-AA58-B7FA56F8C10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846" t="11886" r="-3846" b="17362"/>
          <a:stretch/>
        </p:blipFill>
        <p:spPr>
          <a:xfrm>
            <a:off x="251518" y="116632"/>
            <a:ext cx="1872208" cy="864096"/>
          </a:xfrm>
          <a:prstGeom prst="rect">
            <a:avLst/>
          </a:prstGeom>
        </p:spPr>
      </p:pic>
      <p:sp>
        <p:nvSpPr>
          <p:cNvPr id="12" name="Rectángulo 11">
            <a:extLst>
              <a:ext uri="{FF2B5EF4-FFF2-40B4-BE49-F238E27FC236}">
                <a16:creationId xmlns:a16="http://schemas.microsoft.com/office/drawing/2014/main" id="{0F278534-8ADB-41B6-9269-433ACC734BB2}"/>
              </a:ext>
            </a:extLst>
          </p:cNvPr>
          <p:cNvSpPr/>
          <p:nvPr/>
        </p:nvSpPr>
        <p:spPr>
          <a:xfrm>
            <a:off x="-23263" y="5733256"/>
            <a:ext cx="9164033" cy="50405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3 Subtítulo">
                <a:extLst>
                  <a:ext uri="{FF2B5EF4-FFF2-40B4-BE49-F238E27FC236}">
                    <a16:creationId xmlns:a16="http://schemas.microsoft.com/office/drawing/2014/main" id="{F5B676DE-08BE-460B-B662-62B10E286B1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75183" y="2074729"/>
                <a:ext cx="7920880" cy="3370496"/>
              </a:xfrm>
              <a:prstGeom prst="rect">
                <a:avLst/>
              </a:prstGeom>
              <a:ln w="19050">
                <a:solidFill>
                  <a:schemeClr val="tx1"/>
                </a:solidFill>
              </a:ln>
            </p:spPr>
            <p:txBody>
              <a:bodyPr vert="horz" lIns="91440" tIns="45720" rIns="91440" bIns="45720" rtlCol="0">
                <a:normAutofit/>
              </a:bodyPr>
              <a:lstStyle>
                <a:lvl1pPr marL="171450" indent="-171450" algn="l" defTabSz="685800" rtl="0" eaLnBrk="1" latinLnBrk="0" hangingPunct="1">
                  <a:lnSpc>
                    <a:spcPct val="90000"/>
                  </a:lnSpc>
                  <a:spcBef>
                    <a:spcPts val="750"/>
                  </a:spcBef>
                  <a:buFont typeface="Arial" panose="020B0604020202020204" pitchFamily="34" charset="0"/>
                  <a:buChar char="•"/>
                  <a:defRPr sz="21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5143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8572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5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001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430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8859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2288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5717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914650" indent="-171450" algn="l" defTabSz="685800" rtl="0" eaLnBrk="1" latinLnBrk="0" hangingPunct="1">
                  <a:lnSpc>
                    <a:spcPct val="90000"/>
                  </a:lnSpc>
                  <a:spcBef>
                    <a:spcPts val="375"/>
                  </a:spcBef>
                  <a:buFont typeface="Arial" panose="020B0604020202020204" pitchFamily="34" charset="0"/>
                  <a:buChar char="•"/>
                  <a:defRPr sz="135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buFont typeface="Wingdings" panose="05000000000000000000" pitchFamily="2" charset="2"/>
                  <a:buChar char="q"/>
                </a:pPr>
                <a:r>
                  <a:rPr lang="es-ES" sz="2400" dirty="0">
                    <a:latin typeface="Bahnschrift" panose="020B0502040204020203" pitchFamily="34" charset="0"/>
                  </a:rPr>
                  <a:t>Complemento a la base de un número</a:t>
                </a:r>
              </a:p>
              <a:p>
                <a:pPr marL="0" indent="0">
                  <a:buNone/>
                </a:pPr>
                <a:endParaRPr lang="es-ES" sz="2400" dirty="0">
                  <a:latin typeface="Bahnschrift" panose="020B0502040204020203" pitchFamily="34" charset="0"/>
                </a:endParaRPr>
              </a:p>
              <a:p>
                <a:pPr lvl="1">
                  <a:buFont typeface="Wingdings" panose="05000000000000000000" pitchFamily="2" charset="2"/>
                  <a:buChar char="q"/>
                </a:pPr>
                <a:r>
                  <a:rPr lang="es-ES" sz="2100" dirty="0">
                    <a:latin typeface="Bahnschrift" panose="020B0502040204020203" pitchFamily="34" charset="0"/>
                  </a:rPr>
                  <a:t>Sistema decimal (complemento a 10)</a:t>
                </a:r>
              </a:p>
              <a:p>
                <a:pPr marL="685800" lvl="2" indent="0">
                  <a:buNone/>
                </a:pPr>
                <a:endParaRPr lang="es-ES" sz="180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marL="685800" lvl="2" indent="0">
                  <a:buNone/>
                </a:pPr>
                <a:r>
                  <a:rPr lang="es-ES" sz="18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Ejemplos:</a:t>
                </a:r>
              </a:p>
              <a:p>
                <a:pPr lvl="1">
                  <a:buFont typeface="Wingdings" panose="05000000000000000000" pitchFamily="2" charset="2"/>
                  <a:buChar char="q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s-ES" sz="20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20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sz="2000" b="0" i="1" smtClean="0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sub>
                    </m:sSub>
                  </m:oMath>
                </a14:m>
                <a:r>
                  <a:rPr lang="es-ES" sz="20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de 39= (99-39)  +  1   =61</a:t>
                </a:r>
              </a:p>
              <a:p>
                <a:pPr lvl="1">
                  <a:buFont typeface="Wingdings" panose="05000000000000000000" pitchFamily="2" charset="2"/>
                  <a:buChar char="q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s-ES" sz="20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sz="20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s-ES" sz="2000" i="1">
                            <a:solidFill>
                              <a:schemeClr val="accent1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10</m:t>
                        </m:r>
                      </m:sub>
                    </m:sSub>
                  </m:oMath>
                </a14:m>
                <a:r>
                  <a:rPr lang="es-ES" sz="2000" dirty="0">
                    <a:solidFill>
                      <a:schemeClr val="accent1">
                        <a:lumMod val="50000"/>
                      </a:schemeClr>
                    </a:solidFill>
                    <a:latin typeface="Bahnschrift" panose="020B0502040204020203" pitchFamily="34" charset="0"/>
                  </a:rPr>
                  <a:t> de 17= (99-17)  +  1   =83</a:t>
                </a:r>
              </a:p>
              <a:p>
                <a:pPr marL="342900" lvl="1" indent="0">
                  <a:buNone/>
                </a:pPr>
                <a:endParaRPr lang="es-ES" sz="200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lvl="2">
                  <a:buFont typeface="Wingdings" panose="05000000000000000000" pitchFamily="2" charset="2"/>
                  <a:buChar char="q"/>
                </a:pPr>
                <a:endParaRPr lang="es-ES" sz="1800" dirty="0">
                  <a:latin typeface="Bahnschrift" panose="020B0502040204020203" pitchFamily="34" charset="0"/>
                </a:endParaRPr>
              </a:p>
              <a:p>
                <a:pPr lvl="1">
                  <a:buFont typeface="Wingdings" panose="05000000000000000000" pitchFamily="2" charset="2"/>
                  <a:buChar char="q"/>
                </a:pPr>
                <a:endParaRPr lang="es-ES" sz="2000" dirty="0">
                  <a:latin typeface="Bahnschrift" panose="020B0502040204020203" pitchFamily="34" charset="0"/>
                </a:endParaRPr>
              </a:p>
              <a:p>
                <a:pPr>
                  <a:buFont typeface="Wingdings" panose="05000000000000000000" pitchFamily="2" charset="2"/>
                  <a:buChar char="q"/>
                </a:pPr>
                <a:endParaRPr lang="es-ES" sz="2400" dirty="0">
                  <a:latin typeface="Bahnschrift" panose="020B0502040204020203" pitchFamily="34" charset="0"/>
                </a:endParaRPr>
              </a:p>
              <a:p>
                <a:pPr marL="0" indent="0">
                  <a:buNone/>
                </a:pPr>
                <a:endParaRPr lang="es-ES" sz="5600" dirty="0">
                  <a:solidFill>
                    <a:schemeClr val="accent1">
                      <a:lumMod val="50000"/>
                    </a:schemeClr>
                  </a:solidFill>
                  <a:latin typeface="Bahnschrift" panose="020B0502040204020203" pitchFamily="34" charset="0"/>
                </a:endParaRPr>
              </a:p>
              <a:p>
                <a:pPr lvl="1" algn="just">
                  <a:buFont typeface="Wingdings" panose="05000000000000000000" pitchFamily="2" charset="2"/>
                  <a:buChar char="q"/>
                </a:pPr>
                <a:endParaRPr lang="es-ES" sz="5600" dirty="0">
                  <a:latin typeface="Bahnschrift" panose="020B0502040204020203" pitchFamily="34" charset="0"/>
                </a:endParaRPr>
              </a:p>
            </p:txBody>
          </p:sp>
        </mc:Choice>
        <mc:Fallback xmlns="">
          <p:sp>
            <p:nvSpPr>
              <p:cNvPr id="7" name="3 Subtítulo">
                <a:extLst>
                  <a:ext uri="{FF2B5EF4-FFF2-40B4-BE49-F238E27FC236}">
                    <a16:creationId xmlns:a16="http://schemas.microsoft.com/office/drawing/2014/main" id="{F5B676DE-08BE-460B-B662-62B10E286B1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183" y="2074729"/>
                <a:ext cx="7920880" cy="3370496"/>
              </a:xfrm>
              <a:prstGeom prst="rect">
                <a:avLst/>
              </a:prstGeom>
              <a:blipFill>
                <a:blip r:embed="rId3"/>
                <a:stretch>
                  <a:fillRect l="-922" t="-2338"/>
                </a:stretch>
              </a:blipFill>
              <a:ln w="19050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s-E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uadroTexto 5">
            <a:extLst>
              <a:ext uri="{FF2B5EF4-FFF2-40B4-BE49-F238E27FC236}">
                <a16:creationId xmlns:a16="http://schemas.microsoft.com/office/drawing/2014/main" id="{08932F66-1FA5-4D39-96F0-EED919C52006}"/>
              </a:ext>
            </a:extLst>
          </p:cNvPr>
          <p:cNvSpPr txBox="1"/>
          <p:nvPr/>
        </p:nvSpPr>
        <p:spPr>
          <a:xfrm>
            <a:off x="282844" y="1566084"/>
            <a:ext cx="205992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dirty="0">
                <a:solidFill>
                  <a:schemeClr val="accent1">
                    <a:lumMod val="75000"/>
                  </a:schemeClr>
                </a:solidFill>
              </a:rPr>
              <a:t>Aritmética binaria</a:t>
            </a:r>
          </a:p>
        </p:txBody>
      </p:sp>
    </p:spTree>
    <p:extLst>
      <p:ext uri="{BB962C8B-B14F-4D97-AF65-F5344CB8AC3E}">
        <p14:creationId xmlns:p14="http://schemas.microsoft.com/office/powerpoint/2010/main" val="299847479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4812</TotalTime>
  <Words>1356</Words>
  <Application>Microsoft Office PowerPoint</Application>
  <PresentationFormat>Presentación en pantalla (4:3)</PresentationFormat>
  <Paragraphs>171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6" baseType="lpstr">
      <vt:lpstr>Angsana New</vt:lpstr>
      <vt:lpstr>Arial</vt:lpstr>
      <vt:lpstr>Bahnschrift</vt:lpstr>
      <vt:lpstr>Bahnschrift Light</vt:lpstr>
      <vt:lpstr>Calibri</vt:lpstr>
      <vt:lpstr>Calibri Light</vt:lpstr>
      <vt:lpstr>Cambria Math</vt:lpstr>
      <vt:lpstr>Century Gothic</vt:lpstr>
      <vt:lpstr>Wingdings</vt:lpstr>
      <vt:lpstr>Tema de Office</vt:lpstr>
      <vt:lpstr> Bases de numeración  Aritmética binaria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U-TAD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Javier Gayo</dc:creator>
  <cp:lastModifiedBy>María del Mar Angulo Martinez</cp:lastModifiedBy>
  <cp:revision>309</cp:revision>
  <dcterms:created xsi:type="dcterms:W3CDTF">2013-10-15T13:27:45Z</dcterms:created>
  <dcterms:modified xsi:type="dcterms:W3CDTF">2021-10-01T06:55:04Z</dcterms:modified>
</cp:coreProperties>
</file>